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9EB35-8F31-4973-AB60-4D2D5C244808}" type="datetimeFigureOut">
              <a:rPr lang="el-GR" smtClean="0"/>
              <a:t>13/2/2011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EA328-1CDC-4CF8-AE3B-2033A6D10F0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1584" y="685800"/>
            <a:ext cx="5018049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1584" y="685800"/>
            <a:ext cx="5018049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20" tIns="45710" rIns="91420" bIns="45710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1584" y="685800"/>
            <a:ext cx="5018049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1584" y="685800"/>
            <a:ext cx="5018049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1584" y="685800"/>
            <a:ext cx="5018049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20" tIns="45710" rIns="91420" bIns="45710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20" tIns="45710" rIns="91420" bIns="45710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>
          <a:xfrm>
            <a:off x="915152" y="4343400"/>
            <a:ext cx="5027699" cy="4114800"/>
          </a:xfrm>
          <a:noFill/>
          <a:ln/>
        </p:spPr>
        <p:txBody>
          <a:bodyPr lIns="91411" tIns="45705" rIns="91411" bIns="45705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3083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2249488"/>
            <a:ext cx="4038600" cy="20859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487863"/>
            <a:ext cx="4038600" cy="20859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el-G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3"/>
          <p:cNvGraphicFramePr>
            <a:graphicFrameLocks noChangeAspect="1"/>
          </p:cNvGraphicFramePr>
          <p:nvPr>
            <p:ph sz="half" idx="2"/>
          </p:nvPr>
        </p:nvGraphicFramePr>
        <p:xfrm>
          <a:off x="4583113" y="1557338"/>
          <a:ext cx="5318125" cy="5510212"/>
        </p:xfrm>
        <a:graphic>
          <a:graphicData uri="http://schemas.openxmlformats.org/presentationml/2006/ole">
            <p:oleObj spid="_x0000_s1026" name="Γράφημα" r:id="rId4" imgW="7620000" imgH="7896157" progId="MSGraph.Chart.8">
              <p:embed followColorScheme="full"/>
            </p:oleObj>
          </a:graphicData>
        </a:graphic>
      </p:graphicFrame>
      <p:graphicFrame>
        <p:nvGraphicFramePr>
          <p:cNvPr id="23555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-130175" y="2420938"/>
          <a:ext cx="4846638" cy="4144962"/>
        </p:xfrm>
        <a:graphic>
          <a:graphicData uri="http://schemas.openxmlformats.org/presentationml/2006/ole">
            <p:oleObj spid="_x0000_s1027" name="Γράφημα" r:id="rId5" imgW="11782543" imgH="10077585" progId="MSGraph.Chart.8">
              <p:embed followColorScheme="full"/>
            </p:oleObj>
          </a:graphicData>
        </a:graphic>
      </p:graphicFrame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ΩΡΑΡΙΟ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4392612" cy="7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Το ωράριο που εργάζεσθε (εργαζόσασταν) είναι (ήταν) συνεχές ή διακεκομμένο;</a:t>
            </a:r>
            <a:r>
              <a:rPr lang="el-GR" sz="1500" b="1">
                <a:solidFill>
                  <a:srgbClr val="808080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l-GR" sz="15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ανέργων)</a:t>
            </a:r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4500563" y="981075"/>
            <a:ext cx="0" cy="53276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859338" y="1044575"/>
            <a:ext cx="4105275" cy="7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Το ωράριο που εργάζεσθε (εργαζόσασταν) είναι  (ήταν) σταθερό, ελαστικό ή ελεύθερο;</a:t>
            </a:r>
          </a:p>
          <a:p>
            <a:pPr algn="ctr"/>
            <a:r>
              <a:rPr lang="el-GR" sz="15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ανέργων, %)</a:t>
            </a:r>
            <a:endParaRPr lang="el-GR" sz="1500" b="1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3560" name="AutoShape 15"/>
          <p:cNvSpPr>
            <a:spLocks noChangeArrowheads="1"/>
          </p:cNvSpPr>
          <p:nvPr/>
        </p:nvSpPr>
        <p:spPr bwMode="auto">
          <a:xfrm>
            <a:off x="1260475" y="2060575"/>
            <a:ext cx="2232025" cy="431800"/>
          </a:xfrm>
          <a:prstGeom prst="flowChartMerge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16"/>
          <p:cNvSpPr>
            <a:spLocks noChangeArrowheads="1"/>
          </p:cNvSpPr>
          <p:nvPr/>
        </p:nvSpPr>
        <p:spPr bwMode="auto">
          <a:xfrm>
            <a:off x="5795963" y="1989138"/>
            <a:ext cx="2232025" cy="431800"/>
          </a:xfrm>
          <a:prstGeom prst="flowChartMerge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ph/>
          </p:nvPr>
        </p:nvGraphicFramePr>
        <p:xfrm>
          <a:off x="95250" y="549275"/>
          <a:ext cx="10021888" cy="6635750"/>
        </p:xfrm>
        <a:graphic>
          <a:graphicData uri="http://schemas.openxmlformats.org/presentationml/2006/ole">
            <p:oleObj spid="_x0000_s10242" name="Γράφημα" r:id="rId4" imgW="11163233" imgH="7391400" progId="MSGraph.Chart.8">
              <p:embed followColorScheme="full"/>
            </p:oleObj>
          </a:graphicData>
        </a:graphic>
      </p:graphicFrame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9080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Τι σχέση εργασίας έχετε (είχατε / άνεργος); 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ανέργων, %)</a:t>
            </a: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ΣΧΕΣΗ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ph/>
          </p:nvPr>
        </p:nvGraphicFramePr>
        <p:xfrm>
          <a:off x="22225" y="549275"/>
          <a:ext cx="10021888" cy="6635750"/>
        </p:xfrm>
        <a:graphic>
          <a:graphicData uri="http://schemas.openxmlformats.org/presentationml/2006/ole">
            <p:oleObj spid="_x0000_s11266" name="Γράφημα" r:id="rId4" imgW="11163233" imgH="7391400" progId="MSGraph.Chart.8">
              <p:embed followColorScheme="full"/>
            </p:oleObj>
          </a:graphicData>
        </a:graphic>
      </p:graphicFrame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9080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Τι σχέση εργασίας έχετε (είχατε / άνεργος); 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(Κατά μισθωτούς Ιδιωτικού Τομέα, %)</a:t>
            </a: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ΣΧΕΣΗ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447675" y="993775"/>
          <a:ext cx="8839200" cy="5435600"/>
        </p:xfrm>
        <a:graphic>
          <a:graphicData uri="http://schemas.openxmlformats.org/presentationml/2006/ole">
            <p:oleObj spid="_x0000_s12290" name="Γράφημα" r:id="rId4" imgW="8848641" imgH="5438843" progId="MSGraph.Chart.8">
              <p:embed followColorScheme="full"/>
            </p:oleObj>
          </a:graphicData>
        </a:graphic>
      </p:graphicFrame>
      <p:sp>
        <p:nvSpPr>
          <p:cNvPr id="3481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ΤΗΛΕΕΡΓΑΣΙΑ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0" y="8636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Εργάζεσθε εξ’ αποστάσεως με χρήση Η/Υ (τηλεεργασία); 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</a:t>
            </a:r>
            <a:r>
              <a:rPr lang="en-US" sz="1400" b="1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/ ανέργων)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1422400"/>
          <a:ext cx="8839200" cy="5435600"/>
        </p:xfrm>
        <a:graphic>
          <a:graphicData uri="http://schemas.openxmlformats.org/presentationml/2006/ole">
            <p:oleObj spid="_x0000_s13314" name="Γράφημα" r:id="rId4" imgW="8848641" imgH="5438843" progId="MSGraph.Chart.8">
              <p:embed followColorScheme="full"/>
            </p:oleObj>
          </a:graphicData>
        </a:graphic>
      </p:graphicFrame>
      <p:sp>
        <p:nvSpPr>
          <p:cNvPr id="35843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ΧΡΟΝΟΣ ΕΡΓΑΣΙΑΣ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86360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Σε σχέση με παλαιότερα θα λέγατε ότι εργάζεσθε μάλλον περισσότερες ώρες, 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μάλλον τις ίδιες ώρες ή μάλλον λιγότερες ώρες;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</a:t>
            </a:r>
            <a:r>
              <a:rPr lang="en-US" sz="1400" b="1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/ ανέργων)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42875" y="692150"/>
          <a:ext cx="11304588" cy="5949950"/>
        </p:xfrm>
        <a:graphic>
          <a:graphicData uri="http://schemas.openxmlformats.org/presentationml/2006/ole">
            <p:oleObj spid="_x0000_s14338" name="Γράφημα" r:id="rId4" imgW="10544192" imgH="5553143" progId="MSGraph.Chart.8">
              <p:embed followColorScheme="full"/>
            </p:oleObj>
          </a:graphicData>
        </a:graphic>
      </p:graphicFrame>
      <p:sp>
        <p:nvSpPr>
          <p:cNvPr id="886787" name="Rectangle 3"/>
          <p:cNvSpPr>
            <a:spLocks noChangeArrowheads="1"/>
          </p:cNvSpPr>
          <p:nvPr/>
        </p:nvSpPr>
        <p:spPr bwMode="auto">
          <a:xfrm>
            <a:off x="0" y="8874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l-G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Σε σχέση με παλαιότερα θα λέγατε ότι εργάζεσθε μάλλον περισσότερες ώρες, </a:t>
            </a:r>
            <a:br>
              <a:rPr lang="el-G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l-G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μάλλον τις ίδιες ώρες ή μάλλον λιγότερες ώρες;</a:t>
            </a:r>
            <a:br>
              <a:rPr lang="el-G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l-GR" sz="1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(Κατά κατηγορία μισθωτών, %)</a:t>
            </a:r>
            <a:endParaRPr lang="en-GB" sz="1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ΧΡΟΝΟΣ ΕΡΓΑΣΙΑΣ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ph/>
          </p:nvPr>
        </p:nvGraphicFramePr>
        <p:xfrm>
          <a:off x="249238" y="765175"/>
          <a:ext cx="9939337" cy="6350000"/>
        </p:xfrm>
        <a:graphic>
          <a:graphicData uri="http://schemas.openxmlformats.org/presentationml/2006/ole">
            <p:oleObj spid="_x0000_s15362" name="Γράφημα" r:id="rId4" imgW="11077457" imgH="7077143" progId="MSGraph.Chart.8">
              <p:embed followColorScheme="full"/>
            </p:oleObj>
          </a:graphicData>
        </a:graphic>
      </p:graphicFrame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8636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Με ποιο τρόπο πληρώνεστε (πληρωνόσασταν) από την κύρια δουλειά σας;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ανέργων, πολλαπλές απαντήσεις, %)</a:t>
            </a:r>
          </a:p>
        </p:txBody>
      </p:sp>
      <p:sp>
        <p:nvSpPr>
          <p:cNvPr id="37892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ΤΡΟΠΟΣ ΑΜΟΙΒΗΣ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>
            <p:ph/>
          </p:nvPr>
        </p:nvGraphicFramePr>
        <p:xfrm>
          <a:off x="71438" y="428625"/>
          <a:ext cx="9939337" cy="6923088"/>
        </p:xfrm>
        <a:graphic>
          <a:graphicData uri="http://schemas.openxmlformats.org/presentationml/2006/ole">
            <p:oleObj spid="_x0000_s16386" name="Γράφημα" r:id="rId4" imgW="11077457" imgH="7715385" progId="MSGraph.Chart.8">
              <p:embed followColorScheme="full"/>
            </p:oleObj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Σε ποιο φορέα είστε (ήσασταν) ασφαλισμένος/η;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ανέργων, %)</a:t>
            </a:r>
          </a:p>
        </p:txBody>
      </p:sp>
      <p:sp>
        <p:nvSpPr>
          <p:cNvPr id="38916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ΦΟΡΕΑΣ ΑΣΦΑΛΙΣΗΣ ΚΥΡΙΑΣ ΕΡΓΑΣΙΑΣ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4835" name="Group 35"/>
          <p:cNvGraphicFramePr>
            <a:graphicFrameLocks noGrp="1"/>
          </p:cNvGraphicFramePr>
          <p:nvPr/>
        </p:nvGraphicFramePr>
        <p:xfrm>
          <a:off x="682625" y="2565400"/>
          <a:ext cx="7777163" cy="2881313"/>
        </p:xfrm>
        <a:graphic>
          <a:graphicData uri="http://schemas.openxmlformats.org/drawingml/2006/table">
            <a:tbl>
              <a:tblPr/>
              <a:tblGrid>
                <a:gridCol w="4394200"/>
                <a:gridCol w="3382963"/>
              </a:tblGrid>
              <a:tr h="2881313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 Narrow" pitchFamily="34" charset="0"/>
                        </a:rPr>
                        <a:t>Μέσος καθαρός μισθός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 Narrow" pitchFamily="34" charset="0"/>
                        </a:rPr>
                        <a:t>από την κύρια &amp; δευτερεύουσα απασχόληση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1090, 70 €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81930" name="AutoShape 16"/>
          <p:cNvSpPr>
            <a:spLocks noChangeArrowheads="1"/>
          </p:cNvSpPr>
          <p:nvPr/>
        </p:nvSpPr>
        <p:spPr bwMode="auto">
          <a:xfrm>
            <a:off x="3419475" y="1916113"/>
            <a:ext cx="2232025" cy="431800"/>
          </a:xfrm>
          <a:prstGeom prst="flowChartMerg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6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ΜΙΣΘΟΛΟΓΙΚΗ ΚΛΙΜΑΚΑ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1932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Σε τι ποσό ανέρχονται περίπου οι μηνιαίες </a:t>
            </a:r>
            <a:r>
              <a:rPr lang="el-GR" sz="1600" b="1" u="sng">
                <a:solidFill>
                  <a:srgbClr val="000099"/>
                </a:solidFill>
                <a:latin typeface="Arial Narrow" pitchFamily="34" charset="0"/>
              </a:rPr>
              <a:t>καθαρές</a:t>
            </a:r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 αποδοχές από την κύρια </a:t>
            </a:r>
            <a:endParaRPr lang="en-US" sz="1600" b="1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και δευτερεύουσα απασχόλησή σας;</a:t>
            </a:r>
            <a:r>
              <a:rPr lang="en-US" sz="1600" b="1">
                <a:solidFill>
                  <a:srgbClr val="000099"/>
                </a:solidFill>
                <a:latin typeface="Arial Narrow" pitchFamily="34" charset="0"/>
              </a:rPr>
              <a:t> </a:t>
            </a:r>
            <a:endParaRPr lang="el-GR" sz="1600" b="1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ανέργων, αυθόρμητη απάντηση)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0" y="890588"/>
            <a:ext cx="9109075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Σε τι ποσό ανέρχονται περίπου οι μηνιαίες </a:t>
            </a:r>
            <a:r>
              <a:rPr lang="el-GR" sz="1600" b="1" u="sng">
                <a:solidFill>
                  <a:srgbClr val="000099"/>
                </a:solidFill>
                <a:latin typeface="Arial Narrow" pitchFamily="34" charset="0"/>
              </a:rPr>
              <a:t>καθαρές</a:t>
            </a:r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 αποδοχές από την κύρια </a:t>
            </a:r>
            <a:endParaRPr lang="en-US" sz="1600" b="1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και δευτερεύουσα απασχόλησή σας;</a:t>
            </a:r>
            <a:r>
              <a:rPr lang="en-US" sz="1600" b="1">
                <a:solidFill>
                  <a:srgbClr val="000099"/>
                </a:solidFill>
                <a:latin typeface="Arial Narrow" pitchFamily="34" charset="0"/>
              </a:rPr>
              <a:t> </a:t>
            </a:r>
            <a:endParaRPr lang="el-GR" sz="1600" b="1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(Κατά κατηγορία μισθωτών)</a:t>
            </a:r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2947" name="AutoShape 12"/>
          <p:cNvSpPr>
            <a:spLocks noChangeArrowheads="1"/>
          </p:cNvSpPr>
          <p:nvPr/>
        </p:nvSpPr>
        <p:spPr bwMode="auto">
          <a:xfrm>
            <a:off x="3419475" y="1773238"/>
            <a:ext cx="2232025" cy="431800"/>
          </a:xfrm>
          <a:prstGeom prst="flowChartMerge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57149" name="Group 61"/>
          <p:cNvGraphicFramePr>
            <a:graphicFrameLocks noGrp="1"/>
          </p:cNvGraphicFramePr>
          <p:nvPr>
            <p:ph/>
          </p:nvPr>
        </p:nvGraphicFramePr>
        <p:xfrm>
          <a:off x="900113" y="2492375"/>
          <a:ext cx="7416800" cy="3384551"/>
        </p:xfrm>
        <a:graphic>
          <a:graphicData uri="http://schemas.openxmlformats.org/drawingml/2006/table">
            <a:tbl>
              <a:tblPr/>
              <a:tblGrid>
                <a:gridCol w="2743193"/>
                <a:gridCol w="2357454"/>
                <a:gridCol w="2316153"/>
              </a:tblGrid>
              <a:tr h="1560513">
                <a:tc rowSpan="2"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itchFamily="34" charset="0"/>
                        </a:rPr>
                        <a:t>ΜΙΣΘΩΤΟΙ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itchFamily="34" charset="0"/>
                        </a:rPr>
                        <a:t>ΔΗΜΟΣΙΟΥ ΤΟΜΕΑ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itchFamily="34" charset="0"/>
                        </a:rPr>
                        <a:t>ΜΙΣΘΩΤΟΙ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itchFamily="34" charset="0"/>
                        </a:rPr>
                        <a:t>ΙΔΙΩΤΙΚΟΥ ΤΟΜΕΑ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82403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1385,14 €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1029,05 €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sp>
        <p:nvSpPr>
          <p:cNvPr id="82961" name="Rectangle 33"/>
          <p:cNvSpPr>
            <a:spLocks noChangeArrowheads="1"/>
          </p:cNvSpPr>
          <p:nvPr/>
        </p:nvSpPr>
        <p:spPr bwMode="auto">
          <a:xfrm>
            <a:off x="900113" y="3240088"/>
            <a:ext cx="27432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eaLnBrk="0" hangingPunct="0">
              <a:spcBef>
                <a:spcPts val="300"/>
              </a:spcBef>
              <a:buClr>
                <a:srgbClr val="A28E6A"/>
              </a:buClr>
            </a:pPr>
            <a:r>
              <a:rPr lang="el-GR" sz="2400" b="1" u="sng">
                <a:solidFill>
                  <a:srgbClr val="A50021"/>
                </a:solidFill>
                <a:latin typeface="Arial Narrow" pitchFamily="34" charset="0"/>
              </a:rPr>
              <a:t>Μέσος καθαρός μισθός </a:t>
            </a:r>
          </a:p>
          <a:p>
            <a:pPr marL="109538" algn="ctr" eaLnBrk="0" hangingPunct="0">
              <a:spcBef>
                <a:spcPts val="300"/>
              </a:spcBef>
              <a:buClr>
                <a:srgbClr val="A28E6A"/>
              </a:buClr>
            </a:pPr>
            <a:r>
              <a:rPr lang="el-GR" sz="2000" b="1">
                <a:solidFill>
                  <a:srgbClr val="A50021"/>
                </a:solidFill>
                <a:latin typeface="Arial Narrow" pitchFamily="34" charset="0"/>
              </a:rPr>
              <a:t>από την κύρια </a:t>
            </a:r>
          </a:p>
          <a:p>
            <a:pPr marL="109538" algn="ctr" eaLnBrk="0" hangingPunct="0">
              <a:spcBef>
                <a:spcPts val="300"/>
              </a:spcBef>
              <a:buClr>
                <a:srgbClr val="A28E6A"/>
              </a:buClr>
            </a:pPr>
            <a:r>
              <a:rPr lang="el-GR" sz="2000" b="1">
                <a:solidFill>
                  <a:srgbClr val="A50021"/>
                </a:solidFill>
                <a:latin typeface="Arial Narrow" pitchFamily="34" charset="0"/>
              </a:rPr>
              <a:t>&amp; δευτερεύουσα απασχόληση </a:t>
            </a:r>
          </a:p>
        </p:txBody>
      </p:sp>
      <p:sp>
        <p:nvSpPr>
          <p:cNvPr id="82962" name="7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ΜΙΣΘΟΛΟΓΙΚΗ ΚΛΙΜΑΚΑ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107950" y="981075"/>
          <a:ext cx="8839200" cy="5435600"/>
        </p:xfrm>
        <a:graphic>
          <a:graphicData uri="http://schemas.openxmlformats.org/presentationml/2006/ole">
            <p:oleObj spid="_x0000_s17410" name="Γράφημα" r:id="rId4" imgW="8848641" imgH="5438843" progId="MSGraph.Chart.8">
              <p:embed followColorScheme="full"/>
            </p:oleObj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86360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Στην επιχείρηση που εργάζεσθε / εργαζόσασταν πληρώνεστε παραπάνω από ότι ορίζει η Συλλογική Σύμβαση, 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λιγότερο από ότι ορίζει η Συλλογική Σύμβαση ή όσο προβλέπει η Συλλογική Σύμβαση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που ισχύει για την εταιρεία που εργάζεσθε / εργαζόσασταν;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ανέργων)</a:t>
            </a:r>
            <a:r>
              <a:rPr lang="el-GR" sz="1400" b="1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9940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ΣΥΛΛΟΓΙΚΕΣ ΣΥΜΒΑΣΕΙΣ 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571500"/>
          <a:ext cx="11304588" cy="5949950"/>
        </p:xfrm>
        <a:graphic>
          <a:graphicData uri="http://schemas.openxmlformats.org/presentationml/2006/ole">
            <p:oleObj spid="_x0000_s2050" name="Γράφημα" r:id="rId4" imgW="10544192" imgH="5553143" progId="MSGraph.Chart.8">
              <p:embed followColorScheme="full"/>
            </p:oleObj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Το ωράριο που εργάζεσθε (εργαζόσασταν) είναι (ήταν) σταθερό, ελαστικό ή ελεύθερο;</a:t>
            </a:r>
            <a:r>
              <a:rPr lang="el-GR" sz="2800" b="1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l-GR" sz="2800" b="1">
                <a:solidFill>
                  <a:srgbClr val="000099"/>
                </a:solidFill>
                <a:latin typeface="Verdana" pitchFamily="34" charset="0"/>
              </a:rPr>
            </a:br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(Κατά κατηγορία μισθωτών, %)</a:t>
            </a:r>
            <a:endParaRPr lang="en-GB" sz="1400" b="1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ΩΡΑΡΙΟ ΕΡΓΑΣΙΑΣ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1"/>
          <p:cNvGraphicFramePr>
            <a:graphicFrameLocks noChangeAspect="1"/>
          </p:cNvGraphicFramePr>
          <p:nvPr/>
        </p:nvGraphicFramePr>
        <p:xfrm>
          <a:off x="4500563" y="214313"/>
          <a:ext cx="7789862" cy="7097712"/>
        </p:xfrm>
        <a:graphic>
          <a:graphicData uri="http://schemas.openxmlformats.org/presentationml/2006/ole">
            <p:oleObj spid="_x0000_s18434" name="Γράφημα" r:id="rId4" imgW="11791984" imgH="10734743" progId="MSGraph.Chart.8">
              <p:embed followColorScheme="full"/>
            </p:oleObj>
          </a:graphicData>
        </a:graphic>
      </p:graphicFrame>
      <p:graphicFrame>
        <p:nvGraphicFramePr>
          <p:cNvPr id="40963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41288" y="193675"/>
          <a:ext cx="7786687" cy="7088188"/>
        </p:xfrm>
        <a:graphic>
          <a:graphicData uri="http://schemas.openxmlformats.org/presentationml/2006/ole">
            <p:oleObj spid="_x0000_s18435" name="Γράφημα" r:id="rId5" imgW="11791984" imgH="10734743" progId="MSGraph.Chart.8">
              <p:embed followColorScheme="full"/>
            </p:oleObj>
          </a:graphicData>
        </a:graphic>
      </p:graphicFrame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86360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000099"/>
                </a:solidFill>
                <a:latin typeface="Arial Narrow" pitchFamily="34" charset="0"/>
              </a:rPr>
              <a:t>Ποιο είναι το βασικότερο πρόβλημα που αντιμετωπίζετε/ αντιμετωπίζατε στην κύρια εργασία σας; </a:t>
            </a:r>
            <a:endParaRPr lang="el-GR" sz="1600" b="1">
              <a:solidFill>
                <a:srgbClr val="000099"/>
              </a:solidFill>
              <a:latin typeface="Arial Narrow" pitchFamily="34" charset="0"/>
            </a:endParaRP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ανέργων, μια αυθόρμητη απάντηση,</a:t>
            </a:r>
            <a:r>
              <a:rPr lang="en-US" sz="1400" b="1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%)</a:t>
            </a:r>
          </a:p>
        </p:txBody>
      </p:sp>
      <p:sp>
        <p:nvSpPr>
          <p:cNvPr id="40965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200" b="1">
                <a:solidFill>
                  <a:srgbClr val="FFFFFF"/>
                </a:solidFill>
                <a:latin typeface="Arial Narrow" pitchFamily="34" charset="0"/>
              </a:rPr>
              <a:t>ΤΟ ΒΑΣΙΚΟΤΕΡΟ ΠΡΟΒΛΗΜΑ ΣΤΗΝ ΚΥΡΙΑ ΕΡΓΑΣΙΑ</a:t>
            </a:r>
            <a:endParaRPr lang="en-US" sz="22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02119" name="Rectangle 7"/>
          <p:cNvSpPr>
            <a:spLocks noChangeArrowheads="1"/>
          </p:cNvSpPr>
          <p:nvPr/>
        </p:nvSpPr>
        <p:spPr bwMode="auto">
          <a:xfrm>
            <a:off x="250825" y="1412875"/>
            <a:ext cx="431800" cy="360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400" b="1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</a:t>
            </a:r>
          </a:p>
        </p:txBody>
      </p:sp>
      <p:sp>
        <p:nvSpPr>
          <p:cNvPr id="602120" name="Rectangle 8"/>
          <p:cNvSpPr>
            <a:spLocks noChangeArrowheads="1"/>
          </p:cNvSpPr>
          <p:nvPr/>
        </p:nvSpPr>
        <p:spPr bwMode="auto">
          <a:xfrm>
            <a:off x="4500563" y="1428750"/>
            <a:ext cx="431800" cy="360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</a:t>
            </a:r>
            <a:endParaRPr lang="el-GR" sz="2400" b="1">
              <a:solidFill>
                <a:srgbClr val="96969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0968" name="AutoShape 10"/>
          <p:cNvSpPr>
            <a:spLocks noChangeArrowheads="1"/>
          </p:cNvSpPr>
          <p:nvPr/>
        </p:nvSpPr>
        <p:spPr bwMode="auto">
          <a:xfrm>
            <a:off x="3786188" y="1643063"/>
            <a:ext cx="360362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11"/>
          <p:cNvSpPr>
            <a:spLocks noChangeArrowheads="1"/>
          </p:cNvSpPr>
          <p:nvPr/>
        </p:nvSpPr>
        <p:spPr bwMode="auto">
          <a:xfrm>
            <a:off x="3143250" y="2143125"/>
            <a:ext cx="360363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4"/>
          <p:cNvSpPr>
            <a:spLocks noChangeShapeType="1"/>
          </p:cNvSpPr>
          <p:nvPr/>
        </p:nvSpPr>
        <p:spPr bwMode="auto">
          <a:xfrm>
            <a:off x="4286250" y="1500188"/>
            <a:ext cx="0" cy="4786312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ΧΡΟΝΟΣ ΜΕΤΑΚΙΝΗΣΗΣ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908307" name="Group 19"/>
          <p:cNvGraphicFramePr>
            <a:graphicFrameLocks noGrp="1"/>
          </p:cNvGraphicFramePr>
          <p:nvPr/>
        </p:nvGraphicFramePr>
        <p:xfrm>
          <a:off x="611188" y="2565400"/>
          <a:ext cx="7848600" cy="2808288"/>
        </p:xfrm>
        <a:graphic>
          <a:graphicData uri="http://schemas.openxmlformats.org/drawingml/2006/table">
            <a:tbl>
              <a:tblPr/>
              <a:tblGrid>
                <a:gridCol w="4344987"/>
                <a:gridCol w="3503613"/>
              </a:tblGrid>
              <a:tr h="28082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Narrow" pitchFamily="34" charset="0"/>
                        </a:rPr>
                        <a:t>Μέσος χρόνος (σε λεπτά)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Narrow" pitchFamily="34" charset="0"/>
                        </a:rPr>
                        <a:t>μετακίνησης από και προς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Narrow" pitchFamily="34" charset="0"/>
                        </a:rPr>
                        <a:t>την εργασία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5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48,91 λεπτά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</a:tbl>
          </a:graphicData>
        </a:graphic>
      </p:graphicFrame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3348038" y="1844675"/>
            <a:ext cx="2232025" cy="431800"/>
          </a:xfrm>
          <a:prstGeom prst="flowChartMerg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0" y="86360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Πόσο χρόνο σε (ώρες ή λεπτά) καταναλώνετε / καταναλώνατε για την καθημερινή σας μετακίνηση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 από το σπίτι στη δουλειά και από τη δουλειά στο σπίτι;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ΧΡΟΝΟΣ ΜΕΤΑΚΙΝΗΣΗ</a:t>
            </a: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Σ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908307" name="Group 19"/>
          <p:cNvGraphicFramePr>
            <a:graphicFrameLocks noGrp="1"/>
          </p:cNvGraphicFramePr>
          <p:nvPr/>
        </p:nvGraphicFramePr>
        <p:xfrm>
          <a:off x="611188" y="2565400"/>
          <a:ext cx="7848600" cy="2808288"/>
        </p:xfrm>
        <a:graphic>
          <a:graphicData uri="http://schemas.openxmlformats.org/drawingml/2006/table">
            <a:tbl>
              <a:tblPr/>
              <a:tblGrid>
                <a:gridCol w="4344987"/>
                <a:gridCol w="3503613"/>
              </a:tblGrid>
              <a:tr h="28082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Narrow" pitchFamily="34" charset="0"/>
                        </a:rPr>
                        <a:t>Μέσος χρόνος (σε λεπτά)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Narrow" pitchFamily="34" charset="0"/>
                        </a:rPr>
                        <a:t>μετακίνησης από και προς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Narrow" pitchFamily="34" charset="0"/>
                        </a:rPr>
                        <a:t>την εργασία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5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69,07 λεπτά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</a:tbl>
          </a:graphicData>
        </a:graphic>
      </p:graphicFrame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3348038" y="1844675"/>
            <a:ext cx="2232025" cy="431800"/>
          </a:xfrm>
          <a:prstGeom prst="flowChartMerg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0" y="86360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Πόσο χρόνο σε (ώρες ή λεπτά) καταναλώνετε / καταναλώνατε για την καθημερινή σας μετακίνηση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 από το σπίτι στη δουλειά και από τη δουλειά στο σπίτι;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(Κατά πληθυσμό λεκανοπεδίου Αττικής)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Oval 9"/>
          <p:cNvSpPr>
            <a:spLocks noChangeArrowheads="1"/>
          </p:cNvSpPr>
          <p:nvPr/>
        </p:nvSpPr>
        <p:spPr bwMode="auto">
          <a:xfrm>
            <a:off x="8072438" y="3929063"/>
            <a:ext cx="792162" cy="7905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ph/>
          </p:nvPr>
        </p:nvGraphicFramePr>
        <p:xfrm>
          <a:off x="0" y="-544513"/>
          <a:ext cx="8923338" cy="6926263"/>
        </p:xfrm>
        <a:graphic>
          <a:graphicData uri="http://schemas.openxmlformats.org/presentationml/2006/ole">
            <p:oleObj spid="_x0000_s19458" name="Γράφημα" r:id="rId4" imgW="11744241" imgH="9115357" progId="MSGraph.Chart.8">
              <p:embed followColorScheme="full"/>
            </p:oleObj>
          </a:graphicData>
        </a:graphic>
      </p:graphicFrame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2143125" y="-357188"/>
          <a:ext cx="9864725" cy="5416551"/>
        </p:xfrm>
        <a:graphic>
          <a:graphicData uri="http://schemas.openxmlformats.org/presentationml/2006/ole">
            <p:oleObj spid="_x0000_s19459" name="Γράφημα" r:id="rId5" imgW="9867967" imgH="5438843" progId="MSGraph.Chart.8">
              <p:embed followColorScheme="full"/>
            </p:oleObj>
          </a:graphicData>
        </a:graphic>
      </p:graphicFrame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0" y="836613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Εσείς εκτός από την κύρια δουλειά σας, απασχολείστε μόνιμα, εποχιακά ή περιστασιακά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σε άλλη / άλλες εργασίες; </a:t>
            </a:r>
            <a:r>
              <a:rPr lang="el-GR" sz="1600" b="1">
                <a:solidFill>
                  <a:srgbClr val="A50021"/>
                </a:solidFill>
                <a:latin typeface="Arial Narrow" pitchFamily="34" charset="0"/>
              </a:rPr>
              <a:t>(ΕΑΝ ΝΑΙ)</a:t>
            </a:r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 Μόνιμα, εποχιακά ή περιστασιακά; 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ανέργων, %)</a:t>
            </a:r>
          </a:p>
        </p:txBody>
      </p:sp>
      <p:sp>
        <p:nvSpPr>
          <p:cNvPr id="41990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ΔΕΥΤΕΡΗ ΑΠΑΣΧΟΛΗΣΗ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5072063" y="1822450"/>
            <a:ext cx="0" cy="446405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214938" y="5064125"/>
            <a:ext cx="2592387" cy="8651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700" b="1">
                <a:solidFill>
                  <a:srgbClr val="000099"/>
                </a:solidFill>
                <a:latin typeface="Arial Narrow" pitchFamily="34" charset="0"/>
              </a:rPr>
              <a:t>ΕΚΤΙΜΩΜΕΝΟΣ</a:t>
            </a:r>
            <a:r>
              <a:rPr lang="en-US" sz="1700" b="1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l-GR" sz="1700" b="1">
                <a:solidFill>
                  <a:srgbClr val="000099"/>
                </a:solidFill>
                <a:latin typeface="Arial Narrow" pitchFamily="34" charset="0"/>
              </a:rPr>
              <a:t>ΑΡΙΘΜΟΣ </a:t>
            </a:r>
          </a:p>
          <a:p>
            <a:pPr algn="ctr"/>
            <a:r>
              <a:rPr lang="el-GR" sz="2800" b="1">
                <a:solidFill>
                  <a:srgbClr val="A50021"/>
                </a:solidFill>
                <a:latin typeface="Arial Narrow" pitchFamily="34" charset="0"/>
              </a:rPr>
              <a:t>342.728</a:t>
            </a:r>
          </a:p>
        </p:txBody>
      </p:sp>
      <p:sp>
        <p:nvSpPr>
          <p:cNvPr id="41993" name="AutoShape 11"/>
          <p:cNvSpPr>
            <a:spLocks noChangeArrowheads="1"/>
          </p:cNvSpPr>
          <p:nvPr/>
        </p:nvSpPr>
        <p:spPr bwMode="auto">
          <a:xfrm rot="16200000" flipH="1">
            <a:off x="7791450" y="4886325"/>
            <a:ext cx="1008063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898 h 21600"/>
              <a:gd name="T20" fmla="*/ 1842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21" y="0"/>
                </a:moveTo>
                <a:lnTo>
                  <a:pt x="11241" y="7385"/>
                </a:lnTo>
                <a:lnTo>
                  <a:pt x="14415" y="7385"/>
                </a:lnTo>
                <a:lnTo>
                  <a:pt x="14415" y="16898"/>
                </a:lnTo>
                <a:lnTo>
                  <a:pt x="0" y="16898"/>
                </a:lnTo>
                <a:lnTo>
                  <a:pt x="0" y="21600"/>
                </a:lnTo>
                <a:lnTo>
                  <a:pt x="18426" y="21600"/>
                </a:lnTo>
                <a:lnTo>
                  <a:pt x="18426" y="7385"/>
                </a:lnTo>
                <a:lnTo>
                  <a:pt x="21600" y="7385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42875" y="692150"/>
          <a:ext cx="11304588" cy="5949950"/>
        </p:xfrm>
        <a:graphic>
          <a:graphicData uri="http://schemas.openxmlformats.org/presentationml/2006/ole">
            <p:oleObj spid="_x0000_s20482" name="Γράφημα" r:id="rId4" imgW="10544192" imgH="5553143" progId="MSGraph.Chart.8">
              <p:embed followColorScheme="full"/>
            </p:oleObj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8874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Εσείς εκτός από την κύρια δουλειά σας, απασχολείστε μόνιμα, εποχιακά ή περιστασιακά σε άλλη / άλλες εργασίες; </a:t>
            </a:r>
            <a:r>
              <a:rPr lang="el-GR" sz="1600" b="1">
                <a:solidFill>
                  <a:srgbClr val="A50021"/>
                </a:solidFill>
                <a:latin typeface="Arial Narrow" pitchFamily="34" charset="0"/>
              </a:rPr>
              <a:t>(ΕΑΝ ΝΑΙ)</a:t>
            </a:r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 Μόνιμα, εποχιακά ή περιστασιακά;</a:t>
            </a:r>
            <a:br>
              <a:rPr lang="el-GR" sz="1600" b="1">
                <a:solidFill>
                  <a:srgbClr val="000099"/>
                </a:solidFill>
                <a:latin typeface="Arial Narrow" pitchFamily="34" charset="0"/>
              </a:rPr>
            </a:br>
            <a:r>
              <a:rPr lang="el-GR" sz="1600" b="1">
                <a:solidFill>
                  <a:srgbClr val="990000"/>
                </a:solidFill>
                <a:latin typeface="Arial Narrow" pitchFamily="34" charset="0"/>
              </a:rPr>
              <a:t>(</a:t>
            </a:r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Κατά κατηγορία μισθωτών, %)</a:t>
            </a:r>
            <a:endParaRPr lang="en-GB" sz="1400" b="1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43012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ΔΕΥΤΕΡΗ ΑΠΑΣΧΟΛΗΣΗ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ph/>
          </p:nvPr>
        </p:nvGraphicFramePr>
        <p:xfrm>
          <a:off x="4067175" y="1857375"/>
          <a:ext cx="8240713" cy="4541838"/>
        </p:xfrm>
        <a:graphic>
          <a:graphicData uri="http://schemas.openxmlformats.org/presentationml/2006/ole">
            <p:oleObj spid="_x0000_s21506" name="Γράφημα" r:id="rId4" imgW="9867967" imgH="5438843" progId="MSGraph.Chart.8">
              <p:embed followColorScheme="full"/>
            </p:oleObj>
          </a:graphicData>
        </a:graphic>
      </p:graphicFrame>
      <p:sp>
        <p:nvSpPr>
          <p:cNvPr id="44035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ΧΡΟΝΟΣ ΕΡΓΑΣΙΑΣ ΣΤΗ ΔΕΥΤΕΡΗ ΑΠΑΣΧΟΛΗΣΗ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044575"/>
            <a:ext cx="457200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500" b="1">
                <a:latin typeface="Arial Narrow" pitchFamily="34" charset="0"/>
              </a:rPr>
              <a:t>(ΑΝ ΝΑΙ)</a:t>
            </a:r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 Πόσες ώρες την εβδομάδα εργάζεσθε σε αυτήν;</a:t>
            </a:r>
            <a:endParaRPr lang="el-GR" sz="1500" b="1">
              <a:solidFill>
                <a:srgbClr val="808080"/>
              </a:solidFill>
              <a:latin typeface="Arial Narrow" pitchFamily="34" charset="0"/>
            </a:endParaRP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(Απαντούν μόνο όσοι απασχολούνται μόνιμα, εποχιακά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ή περιστασιακά σε άλλη / άλλες εργασίες)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572000" y="1052513"/>
            <a:ext cx="0" cy="51847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912390" name="Group 6"/>
          <p:cNvGraphicFramePr>
            <a:graphicFrameLocks noGrp="1"/>
          </p:cNvGraphicFramePr>
          <p:nvPr/>
        </p:nvGraphicFramePr>
        <p:xfrm>
          <a:off x="323850" y="3413125"/>
          <a:ext cx="3960813" cy="2176463"/>
        </p:xfrm>
        <a:graphic>
          <a:graphicData uri="http://schemas.openxmlformats.org/drawingml/2006/table">
            <a:tbl>
              <a:tblPr/>
              <a:tblGrid>
                <a:gridCol w="2376488"/>
                <a:gridCol w="1584325"/>
              </a:tblGrid>
              <a:tr h="2176463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 Narrow" pitchFamily="34" charset="0"/>
                        </a:rPr>
                        <a:t>Μέσος όρος ωρών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 Narrow" pitchFamily="34" charset="0"/>
                        </a:rPr>
                        <a:t>την εβδομάδα που εργάζονται σε δεύτερη εργασία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15,95 ώρες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5867400" y="2276475"/>
            <a:ext cx="2232025" cy="431800"/>
          </a:xfrm>
          <a:prstGeom prst="flowChartMerge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1187450" y="2276475"/>
            <a:ext cx="2232025" cy="431800"/>
          </a:xfrm>
          <a:prstGeom prst="flowChartMerge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572000" y="1052513"/>
            <a:ext cx="457200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Εργάζεστε σε αυτή τα Σαββατοκύριακα;</a:t>
            </a:r>
            <a:endParaRPr lang="el-GR" sz="1500" b="1">
              <a:solidFill>
                <a:srgbClr val="808080"/>
              </a:solidFill>
              <a:latin typeface="Arial Narrow" pitchFamily="34" charset="0"/>
            </a:endParaRP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(Απαντούν μόνο όσοι απασχολούνται μόνιμα, εποχιακά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ή περιστασιακά σε άλλη / άλλες εργασίες)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ΧΡΟΝΟΣ ΕΡΓΑΣΙΑΣ ΣΤΗ ΔΕΥΤΕΡΗ ΑΠΑΣΧΟΛΗΣΗ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914435" name="Group 3"/>
          <p:cNvGraphicFramePr>
            <a:graphicFrameLocks noGrp="1"/>
          </p:cNvGraphicFramePr>
          <p:nvPr/>
        </p:nvGraphicFramePr>
        <p:xfrm>
          <a:off x="611188" y="2622550"/>
          <a:ext cx="7848600" cy="2592388"/>
        </p:xfrm>
        <a:graphic>
          <a:graphicData uri="http://schemas.openxmlformats.org/drawingml/2006/table">
            <a:tbl>
              <a:tblPr/>
              <a:tblGrid>
                <a:gridCol w="4344987"/>
                <a:gridCol w="3503613"/>
              </a:tblGrid>
              <a:tr h="25923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</a:rPr>
                        <a:t>Μέσος όρος ωρών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</a:rPr>
                        <a:t>που εργάζονται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</a:rPr>
                        <a:t>στη δεύτερη εργασία τους 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</a:rPr>
                        <a:t>τα Σαββατοκύριακα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9,35 </a:t>
                      </a:r>
                      <a:r>
                        <a:rPr kumimoji="0" lang="el-GR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ώρες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3348038" y="1844675"/>
            <a:ext cx="2232025" cy="431800"/>
          </a:xfrm>
          <a:prstGeom prst="flowChartMerge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rgbClr val="DDDDDD"/>
              </a:solidFill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0" y="86360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Πόσες ώρες τα Σαββατοκύριακα εργάζεσθε σε αυτήν;</a:t>
            </a:r>
          </a:p>
          <a:p>
            <a:pPr algn="ctr"/>
            <a:r>
              <a:rPr lang="el-GR" sz="1500" b="1">
                <a:solidFill>
                  <a:srgbClr val="990000"/>
                </a:solidFill>
                <a:latin typeface="Arial Narrow" pitchFamily="34" charset="0"/>
              </a:rPr>
              <a:t>(Απαντούν μόνο όσοι απασχολούνται μόνιμα, εποχιακά ή περιστασιακά σε άλλη / άλλες εργασίες </a:t>
            </a:r>
          </a:p>
          <a:p>
            <a:pPr algn="ctr"/>
            <a:r>
              <a:rPr lang="el-GR" sz="1500" b="1">
                <a:solidFill>
                  <a:srgbClr val="990000"/>
                </a:solidFill>
                <a:latin typeface="Arial Narrow" pitchFamily="34" charset="0"/>
              </a:rPr>
              <a:t>και εργάζονται σε αυτήν / αυτές τα Σαββατοκύριακα)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>
            <p:ph/>
          </p:nvPr>
        </p:nvGraphicFramePr>
        <p:xfrm>
          <a:off x="95250" y="549275"/>
          <a:ext cx="10021888" cy="6635750"/>
        </p:xfrm>
        <a:graphic>
          <a:graphicData uri="http://schemas.openxmlformats.org/presentationml/2006/ole">
            <p:oleObj spid="_x0000_s22530" name="Γράφημα" r:id="rId4" imgW="11163233" imgH="7391400" progId="MSGraph.Chart.8">
              <p:embed followColorScheme="full"/>
            </p:oleObj>
          </a:graphicData>
        </a:graphic>
      </p:graphicFrame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9080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Τι σχέση εργασίας έχετε στη δεύτερη δουλειά σας;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(Απαντούν μόνο όσοι απασχολούνται μόνιμα, εποχιακά ή περιστασιακά σε άλλη / άλλες εργασίες, %)</a:t>
            </a:r>
          </a:p>
        </p:txBody>
      </p:sp>
      <p:sp>
        <p:nvSpPr>
          <p:cNvPr id="45060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ΣΧΕΣΗ ΕΡΓΑΣΙΑΣ ΣΤΗ ΔΕΥΤΕΡΗ ΑΠΑΣΧΟΛΗΣΗ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ph/>
          </p:nvPr>
        </p:nvGraphicFramePr>
        <p:xfrm>
          <a:off x="107950" y="511175"/>
          <a:ext cx="9939338" cy="6743700"/>
        </p:xfrm>
        <a:graphic>
          <a:graphicData uri="http://schemas.openxmlformats.org/presentationml/2006/ole">
            <p:oleObj spid="_x0000_s23554" name="Γράφημα" r:id="rId4" imgW="11077457" imgH="7515157" progId="MSGraph.Chart.8">
              <p:embed followColorScheme="full"/>
            </p:oleObj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9080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Με ποιο τρόπο πληρώνεστε από τη δεύτερη δουλειά σας;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(Απαντούν μόνο όσοι απασχολούνται μόνιμα, εποχιακά ή περιστασιακά σε άλλη / άλλες εργασίες, πολλαπλές απαντήσεις, %)</a:t>
            </a:r>
          </a:p>
        </p:txBody>
      </p:sp>
      <p:sp>
        <p:nvSpPr>
          <p:cNvPr id="46084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ΤΡΟΠΟΙ ΠΛΗΡΩΜΗΣ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-163513" y="692150"/>
          <a:ext cx="8839201" cy="5435600"/>
        </p:xfrm>
        <a:graphic>
          <a:graphicData uri="http://schemas.openxmlformats.org/presentationml/2006/ole">
            <p:oleObj spid="_x0000_s24578" name="Γράφημα" r:id="rId4" imgW="8848641" imgH="5438843" progId="MSGraph.Chart.8">
              <p:embed followColorScheme="full"/>
            </p:oleObj>
          </a:graphicData>
        </a:graphic>
      </p:graphicFrame>
      <p:sp>
        <p:nvSpPr>
          <p:cNvPr id="47107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ΑΣΦΑΛΙΣΗ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Έχετε ασφάλιση για τη δεύτερη δουλειά σας;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(Απαντούν μόνο όσοι απασχολούνται μόνιμα, εποχιακά ή περιστασιακά σε άλλη / άλλες εργασίες)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ph/>
          </p:nvPr>
        </p:nvGraphicFramePr>
        <p:xfrm>
          <a:off x="6350" y="698500"/>
          <a:ext cx="9024938" cy="5583238"/>
        </p:xfrm>
        <a:graphic>
          <a:graphicData uri="http://schemas.openxmlformats.org/presentationml/2006/ole">
            <p:oleObj spid="_x0000_s3074" name="Γράφημα" r:id="rId4" imgW="10067841" imgH="6229485" progId="MSGraph.Chart.8">
              <p:embed followColorScheme="full"/>
            </p:oleObj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874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Το ωράριο που εργάζεσθε (εργαζόσασταν) είναι (ήταν) σταθερό, ελαστικό ή ελεύθερο; - 1</a:t>
            </a:r>
            <a:br>
              <a:rPr lang="el-GR" sz="1600" b="1">
                <a:solidFill>
                  <a:srgbClr val="000099"/>
                </a:solidFill>
                <a:latin typeface="Arial Narrow" pitchFamily="34" charset="0"/>
              </a:rPr>
            </a:br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(Κατά κλάδο απασχόλησης, %) </a:t>
            </a:r>
            <a:br>
              <a:rPr lang="el-GR" sz="1400" b="1">
                <a:solidFill>
                  <a:srgbClr val="990000"/>
                </a:solidFill>
                <a:latin typeface="Arial Narrow" pitchFamily="34" charset="0"/>
              </a:rPr>
            </a:br>
            <a:endParaRPr lang="en-GB" sz="1300" b="1">
              <a:latin typeface="Arial Narrow" pitchFamily="34" charset="0"/>
            </a:endParaRP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ΩΡΑΡΙΟ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605" name="Rectangle 212"/>
          <p:cNvSpPr>
            <a:spLocks noChangeArrowheads="1"/>
          </p:cNvSpPr>
          <p:nvPr/>
        </p:nvSpPr>
        <p:spPr bwMode="auto">
          <a:xfrm>
            <a:off x="642938" y="5786438"/>
            <a:ext cx="8215312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Char char="•"/>
            </a:pPr>
            <a:r>
              <a:rPr lang="el-GR" sz="900" b="1">
                <a:solidFill>
                  <a:srgbClr val="C00000"/>
                </a:solidFill>
                <a:latin typeface="Arial Narrow" pitchFamily="34" charset="0"/>
              </a:rPr>
              <a:t>Για τους κλάδους : Γεωργία / Αλιεία / Κτηνοτροφία, Ορυχεία, Λατομεία, Μεταλλεία , Ενέργεια, Ύδρευση &amp; Ιδιωτικά νοικοκυριά που απασχολούν προσωπικό, </a:t>
            </a:r>
          </a:p>
          <a:p>
            <a:pPr algn="ctr"/>
            <a:r>
              <a:rPr lang="el-GR" sz="900" b="1" u="sng">
                <a:solidFill>
                  <a:srgbClr val="C00000"/>
                </a:solidFill>
                <a:latin typeface="Arial Narrow" pitchFamily="34" charset="0"/>
              </a:rPr>
              <a:t>δεν παρουσιάζονται ποσοστά λόγω μικρής αριθμητικής βάσης. </a:t>
            </a:r>
          </a:p>
          <a:p>
            <a:pPr algn="ctr">
              <a:buFont typeface="Arial" charset="0"/>
              <a:buChar char="•"/>
            </a:pPr>
            <a:r>
              <a:rPr lang="el-GR" sz="900" b="1">
                <a:solidFill>
                  <a:srgbClr val="000099"/>
                </a:solidFill>
                <a:latin typeface="Arial Narrow" pitchFamily="34" charset="0"/>
              </a:rPr>
              <a:t>Για τους κλάδους Οικοδομή, κατασκευές, δημόσια έργα, Ενδιάμεσοι χρηματοπιστωτικοί οργανισμοί &amp; Εκμισθώσεις / Πληροφορική / Έρευνα – Ανάπτυξη /Φοροτεχνικές </a:t>
            </a:r>
          </a:p>
          <a:p>
            <a:pPr algn="ctr"/>
            <a:r>
              <a:rPr lang="el-GR" sz="900" b="1">
                <a:solidFill>
                  <a:srgbClr val="000099"/>
                </a:solidFill>
                <a:latin typeface="Arial Narrow" pitchFamily="34" charset="0"/>
              </a:rPr>
              <a:t>– Νομικές δραστηριότητες </a:t>
            </a:r>
            <a:r>
              <a:rPr lang="el-GR" sz="900" b="1" u="sng">
                <a:solidFill>
                  <a:srgbClr val="000099"/>
                </a:solidFill>
                <a:latin typeface="Arial Narrow" pitchFamily="34" charset="0"/>
              </a:rPr>
              <a:t>το ποσοστό είναι ενδεικτικό λόγω μικρής αριθμητικής βάσης.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695325"/>
          <a:ext cx="9037638" cy="5591175"/>
        </p:xfrm>
        <a:graphic>
          <a:graphicData uri="http://schemas.openxmlformats.org/presentationml/2006/ole">
            <p:oleObj spid="_x0000_s4098" name="Γράφημα" r:id="rId4" imgW="10067841" imgH="6229485" progId="MSGraph.Chart.8">
              <p:embed followColorScheme="full"/>
            </p:oleObj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874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Το ωράριο που εργάζεσθε (εργαζόσασταν) είναι (ήταν) σταθερό, ελαστικό ή ελεύθερο; - 2</a:t>
            </a:r>
            <a:br>
              <a:rPr lang="el-GR" sz="1600" b="1">
                <a:solidFill>
                  <a:srgbClr val="000099"/>
                </a:solidFill>
                <a:latin typeface="Arial Narrow" pitchFamily="34" charset="0"/>
              </a:rPr>
            </a:br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(Κατά κλάδο απασχόλησης, %) </a:t>
            </a:r>
            <a:br>
              <a:rPr lang="el-GR" sz="1400" b="1">
                <a:solidFill>
                  <a:srgbClr val="990000"/>
                </a:solidFill>
                <a:latin typeface="Arial Narrow" pitchFamily="34" charset="0"/>
              </a:rPr>
            </a:br>
            <a:endParaRPr lang="en-GB" sz="1300" b="1">
              <a:latin typeface="Arial Narrow" pitchFamily="34" charset="0"/>
            </a:endParaRP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ΩΡΑΡΙΟ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629" name="Rectangle 212"/>
          <p:cNvSpPr>
            <a:spLocks noChangeArrowheads="1"/>
          </p:cNvSpPr>
          <p:nvPr/>
        </p:nvSpPr>
        <p:spPr bwMode="auto">
          <a:xfrm>
            <a:off x="642938" y="5786438"/>
            <a:ext cx="8215312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Char char="•"/>
            </a:pPr>
            <a:r>
              <a:rPr lang="el-GR" sz="900" b="1">
                <a:solidFill>
                  <a:srgbClr val="C00000"/>
                </a:solidFill>
                <a:latin typeface="Arial Narrow" pitchFamily="34" charset="0"/>
              </a:rPr>
              <a:t>Για τους κλάδους : Γεωργία / Αλιεία / Κτηνοτροφία, Ορυχεία, Λατομεία, Μεταλλεία , Ενέργεια, Ύδρευση &amp; Ιδιωτικά νοικοκυριά που απασχολούν προσωπικό, </a:t>
            </a:r>
          </a:p>
          <a:p>
            <a:pPr algn="ctr"/>
            <a:r>
              <a:rPr lang="el-GR" sz="900" b="1" u="sng">
                <a:solidFill>
                  <a:srgbClr val="C00000"/>
                </a:solidFill>
                <a:latin typeface="Arial Narrow" pitchFamily="34" charset="0"/>
              </a:rPr>
              <a:t>δεν παρουσιάζονται ποσοστά λόγω μικρής αριθμητικής βάσης. </a:t>
            </a:r>
          </a:p>
          <a:p>
            <a:pPr algn="ctr">
              <a:buFont typeface="Arial" charset="0"/>
              <a:buChar char="•"/>
            </a:pPr>
            <a:r>
              <a:rPr lang="el-GR" sz="900" b="1">
                <a:solidFill>
                  <a:srgbClr val="000099"/>
                </a:solidFill>
                <a:latin typeface="Arial Narrow" pitchFamily="34" charset="0"/>
              </a:rPr>
              <a:t>Για τους κλάδους Οικοδομή, κατασκευές, δημόσια έργα, Ενδιάμεσοι χρηματοπιστωτικοί οργανισμοί &amp; Εκμισθώσεις / Πληροφορική / Έρευνα – Ανάπτυξη /Φοροτεχνικές </a:t>
            </a:r>
          </a:p>
          <a:p>
            <a:pPr algn="ctr"/>
            <a:r>
              <a:rPr lang="el-GR" sz="900" b="1">
                <a:solidFill>
                  <a:srgbClr val="000099"/>
                </a:solidFill>
                <a:latin typeface="Arial Narrow" pitchFamily="34" charset="0"/>
              </a:rPr>
              <a:t>– Νομικές δραστηριότητες </a:t>
            </a:r>
            <a:r>
              <a:rPr lang="el-GR" sz="900" b="1" u="sng">
                <a:solidFill>
                  <a:srgbClr val="000099"/>
                </a:solidFill>
                <a:latin typeface="Arial Narrow" pitchFamily="34" charset="0"/>
              </a:rPr>
              <a:t>το ποσοστό είναι ενδεικτικό λόγω μικρής αριθμητικής βάσης.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4010025" y="1887538"/>
          <a:ext cx="4997450" cy="4997450"/>
        </p:xfrm>
        <a:graphic>
          <a:graphicData uri="http://schemas.openxmlformats.org/presentationml/2006/ole">
            <p:oleObj spid="_x0000_s5122" name="Γράφημα" r:id="rId4" imgW="11791984" imgH="11792085" progId="MSGraph.Chart.8">
              <p:embed followColorScheme="full"/>
            </p:oleObj>
          </a:graphicData>
        </a:graphic>
      </p:graphicFrame>
      <p:graphicFrame>
        <p:nvGraphicFramePr>
          <p:cNvPr id="27651" name="Object 52"/>
          <p:cNvGraphicFramePr>
            <a:graphicFrameLocks noChangeAspect="1"/>
          </p:cNvGraphicFramePr>
          <p:nvPr/>
        </p:nvGraphicFramePr>
        <p:xfrm>
          <a:off x="142875" y="688975"/>
          <a:ext cx="4606925" cy="3954463"/>
        </p:xfrm>
        <a:graphic>
          <a:graphicData uri="http://schemas.openxmlformats.org/presentationml/2006/ole">
            <p:oleObj spid="_x0000_s5123" name="Γράφημα" r:id="rId5" imgW="4619743" imgH="3962400" progId="MSGraph.Chart.8">
              <p:embed followColorScheme="full"/>
            </p:oleObj>
          </a:graphicData>
        </a:graphic>
      </p:graphicFrame>
      <p:graphicFrame>
        <p:nvGraphicFramePr>
          <p:cNvPr id="27652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995363" y="4214813"/>
          <a:ext cx="2790825" cy="2790825"/>
        </p:xfrm>
        <a:graphic>
          <a:graphicData uri="http://schemas.openxmlformats.org/presentationml/2006/ole">
            <p:oleObj spid="_x0000_s5124" name="Γράφημα" r:id="rId6" imgW="11782543" imgH="11782357" progId="MSGraph.Chart.8">
              <p:embed followColorScheme="full"/>
            </p:oleObj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4392613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Εργάζεσθε (εργαζόσασταν) νυκτερινές ώρες; </a:t>
            </a:r>
            <a:endParaRPr lang="el-GR" sz="1500" b="1">
              <a:solidFill>
                <a:srgbClr val="808080"/>
              </a:solidFill>
              <a:latin typeface="Arial Narrow" pitchFamily="34" charset="0"/>
            </a:endParaRPr>
          </a:p>
          <a:p>
            <a:pPr algn="ctr"/>
            <a:r>
              <a:rPr lang="el-GR" sz="15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ανέργων)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4500563" y="981075"/>
            <a:ext cx="0" cy="54483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0" y="908050"/>
            <a:ext cx="4392613" cy="777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Εργάζεσθε (εργαζόσασταν) με εναλλασσόμενο ωράριο (άλλες φορές πρωί, άλλες απόγευμα, άλλες βράδυ); </a:t>
            </a:r>
          </a:p>
          <a:p>
            <a:pPr algn="ctr"/>
            <a:r>
              <a:rPr lang="el-GR" sz="15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ανέργων)</a:t>
            </a:r>
            <a:endParaRPr lang="el-GR" sz="1500" b="1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116013" y="1557338"/>
            <a:ext cx="2232025" cy="431800"/>
          </a:xfrm>
          <a:prstGeom prst="flowChartMerge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5795963" y="1989138"/>
            <a:ext cx="2232025" cy="431800"/>
          </a:xfrm>
          <a:prstGeom prst="flowChartMerge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>
            <a:off x="395288" y="4652963"/>
            <a:ext cx="381635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65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  ΩΡΑΡΙΟ ΕΡΓΑΣΙΑΣ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1"/>
          <p:cNvGraphicFramePr>
            <a:graphicFrameLocks noChangeAspect="1"/>
          </p:cNvGraphicFramePr>
          <p:nvPr/>
        </p:nvGraphicFramePr>
        <p:xfrm>
          <a:off x="0" y="1685925"/>
          <a:ext cx="8867775" cy="4743450"/>
        </p:xfrm>
        <a:graphic>
          <a:graphicData uri="http://schemas.openxmlformats.org/presentationml/2006/ole">
            <p:oleObj spid="_x0000_s6146" name="Γράφημα" r:id="rId4" imgW="11801424" imgH="6324600" progId="MSGraph.Chart.8">
              <p:embed followColorScheme="full"/>
            </p:oleObj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Στην κύρια εργασία σας, είστε (ήσασταν) εργαζόμενος πλήρους και σταθερής απασχόλησης,</a:t>
            </a:r>
          </a:p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προσωρινής απασχόλησης, εποχικής απασχόλησης, δανεικής / ενοικιαζόμενης απασχόλησης,</a:t>
            </a:r>
          </a:p>
          <a:p>
            <a:pPr algn="ctr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φασόν (απασχόληση στο σπίτι) ή με έργο (απασχόληση εκτός σπιτιού);</a:t>
            </a:r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  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(Σύνολο δείγματος μισθωτών / ανέργων)</a:t>
            </a:r>
          </a:p>
        </p:txBody>
      </p:sp>
      <p:sp>
        <p:nvSpPr>
          <p:cNvPr id="28676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rgbClr val="FFFFFF"/>
                </a:solidFill>
                <a:latin typeface="Arial Narrow" pitchFamily="34" charset="0"/>
              </a:rPr>
              <a:t>    ΜΟΡΦΕΣ ΕΡΓΑΣΙΑΣ</a:t>
            </a:r>
            <a:endParaRPr lang="en-US" sz="24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1125538"/>
          <a:ext cx="9167813" cy="5570537"/>
        </p:xfrm>
        <a:graphic>
          <a:graphicData uri="http://schemas.openxmlformats.org/presentationml/2006/ole">
            <p:oleObj spid="_x0000_s7170" name="Γράφημα" r:id="rId4" imgW="9810784" imgH="5962785" progId="MSGraph.Chart.8">
              <p:embed followColorScheme="full"/>
            </p:oleObj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836613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Στην κύρια εργασία σας, είστε (ήσασταν) εργαζόμενος πλήρους απασχόλησης,</a:t>
            </a:r>
            <a:br>
              <a:rPr lang="el-GR" sz="1500" b="1">
                <a:solidFill>
                  <a:srgbClr val="000099"/>
                </a:solidFill>
                <a:latin typeface="Arial Narrow" pitchFamily="34" charset="0"/>
              </a:rPr>
            </a:br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προσωρινής απασχόλησης, εποχικής απασχόλησης, δανεικής / ενοικιαζόμενης απασχόλησης, </a:t>
            </a:r>
            <a:br>
              <a:rPr lang="el-GR" sz="1500" b="1">
                <a:solidFill>
                  <a:srgbClr val="000099"/>
                </a:solidFill>
                <a:latin typeface="Arial Narrow" pitchFamily="34" charset="0"/>
              </a:rPr>
            </a:br>
            <a:r>
              <a:rPr lang="el-GR" sz="1500" b="1">
                <a:solidFill>
                  <a:srgbClr val="000099"/>
                </a:solidFill>
                <a:latin typeface="Arial Narrow" pitchFamily="34" charset="0"/>
              </a:rPr>
              <a:t>φασόν (απασχόληση στο σπίτι) ή με έργο (απασχόληση εκτός σπιτιού);</a:t>
            </a:r>
            <a:r>
              <a:rPr lang="el-GR" sz="2800" b="1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l-GR" sz="2800" b="1">
                <a:solidFill>
                  <a:srgbClr val="000099"/>
                </a:solidFill>
                <a:latin typeface="Verdana" pitchFamily="34" charset="0"/>
              </a:rPr>
            </a:br>
            <a:r>
              <a:rPr lang="el-GR" sz="1300" b="1">
                <a:solidFill>
                  <a:srgbClr val="A50021"/>
                </a:solidFill>
                <a:latin typeface="Arial Narrow" pitchFamily="34" charset="0"/>
              </a:rPr>
              <a:t>(Κατά ηλικιακή κατηγορία, %)</a:t>
            </a:r>
            <a:endParaRPr lang="en-GB" sz="1300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ΜΟΡΦΕΣ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ph/>
          </p:nvPr>
        </p:nvGraphicFramePr>
        <p:xfrm>
          <a:off x="258763" y="836613"/>
          <a:ext cx="9490075" cy="6361112"/>
        </p:xfrm>
        <a:graphic>
          <a:graphicData uri="http://schemas.openxmlformats.org/presentationml/2006/ole">
            <p:oleObj spid="_x0000_s8194" name="Γράφημα" r:id="rId4" imgW="10601376" imgH="7105785" progId="MSGraph.Chart.8">
              <p:embed followColorScheme="full"/>
            </p:oleObj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Για ποιο λόγο εργάζεσθε ή (εργαζόσασταν) σε καθεστώς μερικής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(προσωρινής ή εποχικής) και γενικότερα ευέλικτης απασχόλησης;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(Απαντούν μόνο όσοι είναι (ήταν) εργαζόμενοι προσωρινής, εποχικής απασχόλησης, κ.λπ., %)</a:t>
            </a: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ΜΟΡΦΕΣ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ph/>
          </p:nvPr>
        </p:nvGraphicFramePr>
        <p:xfrm>
          <a:off x="238125" y="857250"/>
          <a:ext cx="9763125" cy="6372225"/>
        </p:xfrm>
        <a:graphic>
          <a:graphicData uri="http://schemas.openxmlformats.org/presentationml/2006/ole">
            <p:oleObj spid="_x0000_s9218" name="Γράφημα" r:id="rId4" imgW="10887024" imgH="7105785" progId="MSGraph.Chart.8">
              <p:embed followColorScheme="full"/>
            </p:oleObj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Με ποιους τρόπους θα μπορούσαν να βελτιώσουν τις συνθήκες εργασίας τους</a:t>
            </a:r>
          </a:p>
          <a:p>
            <a:pPr algn="ctr"/>
            <a:r>
              <a:rPr lang="el-GR" sz="1600" b="1">
                <a:solidFill>
                  <a:srgbClr val="000099"/>
                </a:solidFill>
                <a:latin typeface="Arial Narrow" pitchFamily="34" charset="0"/>
              </a:rPr>
              <a:t>οι εργαζόμενοι με ευέλικτες μορφές απασχόλησης; </a:t>
            </a:r>
          </a:p>
          <a:p>
            <a:pPr algn="ctr"/>
            <a:r>
              <a:rPr lang="el-GR" sz="1400" b="1">
                <a:solidFill>
                  <a:srgbClr val="990000"/>
                </a:solidFill>
                <a:latin typeface="Arial Narrow" pitchFamily="34" charset="0"/>
              </a:rPr>
              <a:t>(Απαντούν μόνο όσοι είναι (ήταν) εργαζόμενοι προσωρινής, εποχικής απασχόλησης, κ.λπ., πολλαπλές απαντήσεις, %)</a:t>
            </a:r>
          </a:p>
        </p:txBody>
      </p:sp>
      <p:sp>
        <p:nvSpPr>
          <p:cNvPr id="29" name="28 - Ορθογώνιο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</a:t>
            </a:r>
            <a:r>
              <a:rPr lang="el-GR" sz="2400" b="1" dirty="0">
                <a:solidFill>
                  <a:srgbClr val="FFFFFF"/>
                </a:solidFill>
                <a:latin typeface="Arial Narrow" pitchFamily="34" charset="0"/>
              </a:rPr>
              <a:t>ΜΟΡΦΕΣ ΕΡΓΑΣΙΑΣ</a:t>
            </a:r>
            <a:endParaRPr lang="en-US" sz="2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Προβολή στην οθόνη (4:3)</PresentationFormat>
  <Paragraphs>144</Paragraphs>
  <Slides>29</Slides>
  <Notes>29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Θέμα του Office</vt:lpstr>
      <vt:lpstr>Γράφημα του Microsoft Graph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Fujitsu</dc:creator>
  <cp:lastModifiedBy>Fujitsu</cp:lastModifiedBy>
  <cp:revision>1</cp:revision>
  <dcterms:created xsi:type="dcterms:W3CDTF">2011-02-13T18:14:23Z</dcterms:created>
  <dcterms:modified xsi:type="dcterms:W3CDTF">2011-02-13T18:16:08Z</dcterms:modified>
</cp:coreProperties>
</file>