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E552B-FB7B-472D-9B74-BCCDE6495429}" type="datetimeFigureOut">
              <a:rPr lang="el-GR" smtClean="0"/>
              <a:t>13/2/2011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5BD32-1E55-4661-8080-91F63A87EDF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E3A9D1E5-F956-4FB9-8F44-89A308AB3B1B}"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0355" name="Rectangle 1027"/>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1379"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240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3427" name="Rectangle 3"/>
          <p:cNvSpPr>
            <a:spLocks noGrp="1"/>
          </p:cNvSpPr>
          <p:nvPr>
            <p:ph type="body" idx="1"/>
          </p:nvPr>
        </p:nvSpPr>
        <p:spPr>
          <a:xfrm>
            <a:off x="915152" y="4343400"/>
            <a:ext cx="5027699" cy="4114800"/>
          </a:xfrm>
          <a:noFill/>
          <a:ln/>
        </p:spPr>
        <p:txBody>
          <a:bodyPr lIns="91420" tIns="45710" rIns="91420" bIns="45710"/>
          <a:lstStyle/>
          <a:p>
            <a:endParaRPr lang="en-GB"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4451"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5475"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6499"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752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08547"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09571"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9216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10595"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11619"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1264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13667"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14691" name="Rectangle 3"/>
          <p:cNvSpPr>
            <a:spLocks noGrp="1"/>
          </p:cNvSpPr>
          <p:nvPr>
            <p:ph type="body" idx="1"/>
          </p:nvPr>
        </p:nvSpPr>
        <p:spPr>
          <a:xfrm>
            <a:off x="915152" y="4343400"/>
            <a:ext cx="5027699" cy="4114800"/>
          </a:xfrm>
          <a:noFill/>
          <a:ln/>
        </p:spPr>
        <p:txBody>
          <a:bodyPr lIns="91420" tIns="45710" rIns="91420" bIns="45710"/>
          <a:lstStyle/>
          <a:p>
            <a:endParaRPr lang="en-GB"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15715"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16739"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1776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xfrm>
            <a:off x="921584" y="685800"/>
            <a:ext cx="5018049" cy="3429000"/>
          </a:xfrm>
          <a:noFill/>
          <a:ln>
            <a:solidFill>
              <a:srgbClr val="000000"/>
            </a:solidFill>
            <a:miter lim="800000"/>
            <a:headEnd/>
            <a:tailEnd/>
          </a:ln>
        </p:spPr>
      </p:sp>
      <p:sp>
        <p:nvSpPr>
          <p:cNvPr id="118787"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19811"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3187"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120835"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4211"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5235" name="Rectangle 3"/>
          <p:cNvSpPr>
            <a:spLocks noGrp="1"/>
          </p:cNvSpPr>
          <p:nvPr>
            <p:ph type="body" idx="1"/>
          </p:nvPr>
        </p:nvSpPr>
        <p:spPr>
          <a:xfrm>
            <a:off x="916759" y="4344866"/>
            <a:ext cx="5024482" cy="4113334"/>
          </a:xfrm>
          <a:noFill/>
          <a:ln/>
        </p:spPr>
        <p:txBody>
          <a:bodyPr lIns="91146" tIns="45573" rIns="91146" bIns="45573"/>
          <a:lstStyle/>
          <a:p>
            <a:pPr eaLnBrk="1" hangingPunct="1"/>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6259"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7283"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8307" name="Rectangle 3"/>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Rot="1" noChangeAspect="1" noTextEdit="1"/>
          </p:cNvSpPr>
          <p:nvPr>
            <p:ph type="sldImg"/>
          </p:nvPr>
        </p:nvSpPr>
        <p:spPr bwMode="auto">
          <a:xfrm>
            <a:off x="1144588" y="685800"/>
            <a:ext cx="4573587" cy="3429000"/>
          </a:xfrm>
          <a:noFill/>
          <a:ln>
            <a:solidFill>
              <a:srgbClr val="000000"/>
            </a:solidFill>
            <a:miter lim="800000"/>
            <a:headEnd/>
            <a:tailEnd/>
          </a:ln>
        </p:spPr>
      </p:sp>
      <p:sp>
        <p:nvSpPr>
          <p:cNvPr id="99331" name="Rectangle 1027"/>
          <p:cNvSpPr>
            <a:spLocks noGrp="1"/>
          </p:cNvSpPr>
          <p:nvPr>
            <p:ph type="body" idx="1"/>
          </p:nvPr>
        </p:nvSpPr>
        <p:spPr>
          <a:xfrm>
            <a:off x="915152" y="4343400"/>
            <a:ext cx="5027699" cy="4114800"/>
          </a:xfrm>
          <a:noFill/>
          <a:ln/>
        </p:spPr>
        <p:txBody>
          <a:bodyPr lIns="91411" tIns="45705" rIns="91411" bIns="45705"/>
          <a:lstStyle/>
          <a:p>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68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457200" y="2249488"/>
            <a:ext cx="8229600" cy="4324350"/>
          </a:xfrm>
        </p:spPr>
        <p:txBody>
          <a:bodyPr/>
          <a:lstStyle/>
          <a:p>
            <a:pPr lvl="0"/>
            <a:endParaRPr lang="el-G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1143000"/>
            <a:ext cx="8229600" cy="543083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13/2/2011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13/2/2011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32" y="4786321"/>
            <a:ext cx="9144000" cy="2071703"/>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75779" name="2 - Υπότιτλος"/>
          <p:cNvSpPr>
            <a:spLocks noGrp="1"/>
          </p:cNvSpPr>
          <p:nvPr>
            <p:ph type="subTitle" idx="1"/>
          </p:nvPr>
        </p:nvSpPr>
        <p:spPr>
          <a:xfrm>
            <a:off x="4000500" y="5060950"/>
            <a:ext cx="4953000" cy="673100"/>
          </a:xfrm>
        </p:spPr>
        <p:txBody>
          <a:bodyPr/>
          <a:lstStyle/>
          <a:p>
            <a:pPr marL="63500" algn="r" eaLnBrk="1" hangingPunct="1">
              <a:defRPr/>
            </a:pPr>
            <a:r>
              <a:rPr lang="el-GR" b="1" i="1" dirty="0" smtClean="0">
                <a:solidFill>
                  <a:schemeClr val="bg1">
                    <a:lumMod val="50000"/>
                  </a:schemeClr>
                </a:solidFill>
                <a:latin typeface="Arial Narrow" pitchFamily="34" charset="0"/>
              </a:rPr>
              <a:t>Φεβρουάριος 2010</a:t>
            </a:r>
          </a:p>
        </p:txBody>
      </p:sp>
      <p:sp>
        <p:nvSpPr>
          <p:cNvPr id="6" name="5 - Ορθογώνιο"/>
          <p:cNvSpPr/>
          <p:nvPr/>
        </p:nvSpPr>
        <p:spPr>
          <a:xfrm>
            <a:off x="0" y="0"/>
            <a:ext cx="9144000" cy="4286256"/>
          </a:xfrm>
          <a:prstGeom prst="rect">
            <a:avLst/>
          </a:prstGeom>
          <a:gradFill>
            <a:gsLst>
              <a:gs pos="0">
                <a:srgbClr val="002444"/>
              </a:gs>
              <a:gs pos="50000">
                <a:srgbClr val="003366"/>
              </a:gs>
              <a:gs pos="100000">
                <a:srgbClr val="002243"/>
              </a:gs>
            </a:gsLst>
            <a:lin ang="27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3200" dirty="0">
                <a:latin typeface="Arial Narrow" pitchFamily="34" charset="0"/>
              </a:rPr>
              <a:t>  </a:t>
            </a:r>
          </a:p>
          <a:p>
            <a:pPr>
              <a:defRPr/>
            </a:pPr>
            <a:r>
              <a:rPr lang="el-GR" sz="3200" dirty="0">
                <a:latin typeface="Arial Narrow" pitchFamily="34" charset="0"/>
              </a:rPr>
              <a:t>  </a:t>
            </a:r>
            <a:r>
              <a:rPr lang="el-GR" sz="4000" dirty="0">
                <a:latin typeface="Arial Narrow" pitchFamily="34" charset="0"/>
              </a:rPr>
              <a:t>ΕΡΓΑΣΙΑ ΚΑΙ ΣΥΝΔΙΚΑΤΑ </a:t>
            </a:r>
            <a:br>
              <a:rPr lang="el-GR" sz="4000" dirty="0">
                <a:latin typeface="Arial Narrow" pitchFamily="34" charset="0"/>
              </a:rPr>
            </a:br>
            <a:r>
              <a:rPr lang="el-GR" sz="4000" dirty="0">
                <a:latin typeface="Arial Narrow" pitchFamily="34" charset="0"/>
              </a:rPr>
              <a:t>  στη συγκυρία της οικονομικής κρίσης</a:t>
            </a:r>
            <a:r>
              <a:rPr lang="el-GR" sz="1000" dirty="0">
                <a:latin typeface="Arial Narrow" pitchFamily="34" charset="0"/>
              </a:rPr>
              <a:t> </a:t>
            </a:r>
            <a:r>
              <a:rPr lang="en-US" sz="3200" dirty="0">
                <a:latin typeface="Arial Narrow" pitchFamily="34" charset="0"/>
              </a:rPr>
              <a:t/>
            </a:r>
            <a:br>
              <a:rPr lang="en-US" sz="3200" dirty="0">
                <a:latin typeface="Arial Narrow" pitchFamily="34" charset="0"/>
              </a:rPr>
            </a:br>
            <a:r>
              <a:rPr lang="en-US" sz="3200" dirty="0">
                <a:latin typeface="Arial Narrow" pitchFamily="34" charset="0"/>
              </a:rPr>
              <a:t/>
            </a:r>
            <a:br>
              <a:rPr lang="en-US" sz="3200" dirty="0">
                <a:latin typeface="Arial Narrow" pitchFamily="34" charset="0"/>
              </a:rPr>
            </a:br>
            <a:endParaRPr lang="el-GR" sz="3200" dirty="0">
              <a:latin typeface="Arial Narrow" pitchFamily="34" charset="0"/>
            </a:endParaRPr>
          </a:p>
          <a:p>
            <a:pPr>
              <a:defRPr/>
            </a:pPr>
            <a:endParaRPr lang="el-GR" sz="3200" dirty="0">
              <a:latin typeface="Arial Narrow" pitchFamily="34" charset="0"/>
            </a:endParaRPr>
          </a:p>
          <a:p>
            <a:pPr>
              <a:defRPr/>
            </a:pPr>
            <a:r>
              <a:rPr lang="el-GR" sz="2200" b="1" i="1" dirty="0">
                <a:latin typeface="Arial Narrow" pitchFamily="34" charset="0"/>
              </a:rPr>
              <a:t>Ποσοτική Έρευνα με τη μέθοδο των προσωπικών συνεντεύξεων στο μισθωτό και άνεργο πληθυσμό της χώρας</a:t>
            </a:r>
            <a:endParaRPr lang="el-GR"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565400" y="676275"/>
          <a:ext cx="9864725" cy="5416550"/>
        </p:xfrm>
        <a:graphic>
          <a:graphicData uri="http://schemas.openxmlformats.org/presentationml/2006/ole">
            <p:oleObj spid="_x0000_s8194" name="Γράφημα" r:id="rId4" imgW="9867967" imgH="5438843" progId="MSGraph.Chart.8">
              <p:embed followColorScheme="full"/>
            </p:oleObj>
          </a:graphicData>
        </a:graphic>
      </p:graphicFrame>
      <p:graphicFrame>
        <p:nvGraphicFramePr>
          <p:cNvPr id="8195" name="Object 3"/>
          <p:cNvGraphicFramePr>
            <a:graphicFrameLocks noChangeAspect="1"/>
          </p:cNvGraphicFramePr>
          <p:nvPr/>
        </p:nvGraphicFramePr>
        <p:xfrm>
          <a:off x="-396875" y="747713"/>
          <a:ext cx="7070725" cy="5681662"/>
        </p:xfrm>
        <a:graphic>
          <a:graphicData uri="http://schemas.openxmlformats.org/presentationml/2006/ole">
            <p:oleObj spid="_x0000_s8195" name="Γράφημα" r:id="rId5" imgW="7086735" imgH="5686357" progId="MSGraph.Chart.8">
              <p:embed followColorScheme="full"/>
            </p:oleObj>
          </a:graphicData>
        </a:graphic>
      </p:graphicFrame>
      <p:sp>
        <p:nvSpPr>
          <p:cNvPr id="8196"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ΕΚΤΙΜΗΣΗ ΓΙΑ ΤΗΝ ΟΙΚΟΝΟΜΙΚΗ ΚΑΤΑΣΤΑΣΗ ΤΗΣ ΧΩΡΑΣ</a:t>
            </a:r>
            <a:endParaRPr lang="en-US" sz="2400" b="1">
              <a:solidFill>
                <a:srgbClr val="FFFFFF"/>
              </a:solidFill>
              <a:latin typeface="Arial Narrow" pitchFamily="34" charset="0"/>
            </a:endParaRPr>
          </a:p>
        </p:txBody>
      </p:sp>
      <p:sp>
        <p:nvSpPr>
          <p:cNvPr id="8197" name="Text Box 5"/>
          <p:cNvSpPr txBox="1">
            <a:spLocks noChangeArrowheads="1"/>
          </p:cNvSpPr>
          <p:nvPr/>
        </p:nvSpPr>
        <p:spPr bwMode="auto">
          <a:xfrm>
            <a:off x="0" y="836613"/>
            <a:ext cx="9144000" cy="800100"/>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Πώς πιστεύετε ότι θα είναι η οικονομική κατάσταση </a:t>
            </a:r>
            <a:r>
              <a:rPr lang="el-GR" sz="1600" b="1" u="sng">
                <a:solidFill>
                  <a:srgbClr val="000099"/>
                </a:solidFill>
                <a:latin typeface="Arial Narrow" pitchFamily="34" charset="0"/>
              </a:rPr>
              <a:t>της χώρας</a:t>
            </a:r>
            <a:r>
              <a:rPr lang="el-GR" sz="1600" b="1">
                <a:solidFill>
                  <a:srgbClr val="000099"/>
                </a:solidFill>
                <a:latin typeface="Arial Narrow" pitchFamily="34" charset="0"/>
              </a:rPr>
              <a:t> τον επόμενο χρόνο</a:t>
            </a:r>
          </a:p>
          <a:p>
            <a:pPr algn="ctr"/>
            <a:r>
              <a:rPr lang="el-GR" sz="1600" b="1">
                <a:solidFill>
                  <a:srgbClr val="000099"/>
                </a:solidFill>
                <a:latin typeface="Arial Narrow" pitchFamily="34" charset="0"/>
              </a:rPr>
              <a:t>(τους επόμενους δώδεκα (12) μήνες), πιστεύετε πως…</a:t>
            </a:r>
          </a:p>
          <a:p>
            <a:pPr algn="ctr"/>
            <a:r>
              <a:rPr lang="el-GR" sz="1400" b="1">
                <a:solidFill>
                  <a:srgbClr val="990000"/>
                </a:solidFill>
                <a:latin typeface="Arial Narrow" pitchFamily="34" charset="0"/>
              </a:rPr>
              <a:t>(Σύνολο δείγματος μισθωτών / ανέργων, %)</a:t>
            </a:r>
          </a:p>
        </p:txBody>
      </p:sp>
      <p:sp>
        <p:nvSpPr>
          <p:cNvPr id="8198" name="Line 5"/>
          <p:cNvSpPr>
            <a:spLocks noChangeShapeType="1"/>
          </p:cNvSpPr>
          <p:nvPr/>
        </p:nvSpPr>
        <p:spPr bwMode="auto">
          <a:xfrm flipH="1">
            <a:off x="5572125" y="1860550"/>
            <a:ext cx="0" cy="4497388"/>
          </a:xfrm>
          <a:prstGeom prst="line">
            <a:avLst/>
          </a:prstGeom>
          <a:noFill/>
          <a:ln w="19050">
            <a:solidFill>
              <a:srgbClr val="808080"/>
            </a:solidFill>
            <a:prstDash val="dash"/>
            <a:round/>
            <a:headEnd/>
            <a:tailEnd/>
          </a:ln>
        </p:spPr>
        <p:txBody>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9050" y="1636713"/>
          <a:ext cx="8839200" cy="5435600"/>
        </p:xfrm>
        <a:graphic>
          <a:graphicData uri="http://schemas.openxmlformats.org/presentationml/2006/ole">
            <p:oleObj spid="_x0000_s9218" name="Γράφημα" r:id="rId4" imgW="8848641" imgH="5438843" progId="MSGraph.Chart.8">
              <p:embed followColorScheme="full"/>
            </p:oleObj>
          </a:graphicData>
        </a:graphic>
      </p:graphicFrame>
      <p:sp>
        <p:nvSpPr>
          <p:cNvPr id="921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200" b="1">
                <a:solidFill>
                  <a:srgbClr val="FFFFFF"/>
                </a:solidFill>
                <a:latin typeface="Arial Narrow" pitchFamily="34" charset="0"/>
              </a:rPr>
              <a:t>ΚΑΤΕΥΘΥΝΣΗ ΚΥΒΕΡΝΗΤΙΚΩΝ ΜΕΤΡΩΝ ΓΙΑ ΤΗΝ ΑΝΤΙΜΕΤΩΠΙΣΗ</a:t>
            </a:r>
          </a:p>
          <a:p>
            <a:pPr algn="ctr"/>
            <a:r>
              <a:rPr lang="el-GR" sz="2200" b="1">
                <a:solidFill>
                  <a:srgbClr val="FFFFFF"/>
                </a:solidFill>
                <a:latin typeface="Arial Narrow" pitchFamily="34" charset="0"/>
              </a:rPr>
              <a:t>ΤΗΣ ΟΙΚΟΝΟΜΙΚΗΣ ΚΡΙΣΗΣ</a:t>
            </a:r>
            <a:endParaRPr lang="en-US" sz="2200" b="1">
              <a:solidFill>
                <a:srgbClr val="FFFFFF"/>
              </a:solidFill>
              <a:latin typeface="Arial Narrow" pitchFamily="34" charset="0"/>
            </a:endParaRPr>
          </a:p>
        </p:txBody>
      </p:sp>
      <p:sp>
        <p:nvSpPr>
          <p:cNvPr id="9220" name="Text Box 4"/>
          <p:cNvSpPr txBox="1">
            <a:spLocks noChangeArrowheads="1"/>
          </p:cNvSpPr>
          <p:nvPr/>
        </p:nvSpPr>
        <p:spPr bwMode="auto">
          <a:xfrm>
            <a:off x="0" y="836613"/>
            <a:ext cx="9144000" cy="1046162"/>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Σχετικά με τα πρόσφατα μέτρα που εξήγγειλε η κυβέρνηση για την αντιμετώπιση της οικονομικής κρίσης </a:t>
            </a:r>
          </a:p>
          <a:p>
            <a:pPr algn="ctr"/>
            <a:r>
              <a:rPr lang="el-GR" sz="1600" b="1">
                <a:solidFill>
                  <a:srgbClr val="000099"/>
                </a:solidFill>
                <a:latin typeface="Arial Narrow" pitchFamily="34" charset="0"/>
              </a:rPr>
              <a:t>εσείς προσωπικά πιστεύετε ότι βρίσκονται σε σωστή ή σε λάθος κατεύθυνση </a:t>
            </a:r>
          </a:p>
          <a:p>
            <a:pPr algn="ctr"/>
            <a:r>
              <a:rPr lang="el-GR" sz="1600" b="1">
                <a:solidFill>
                  <a:srgbClr val="000099"/>
                </a:solidFill>
                <a:latin typeface="Arial Narrow" pitchFamily="34" charset="0"/>
              </a:rPr>
              <a:t>για την αντιμετώπιση της οικονομικής κρίσης;</a:t>
            </a:r>
          </a:p>
          <a:p>
            <a:pPr algn="ctr"/>
            <a:r>
              <a:rPr lang="el-GR" sz="1400" b="1">
                <a:solidFill>
                  <a:srgbClr val="990000"/>
                </a:solidFill>
                <a:latin typeface="Arial Narrow" pitchFamily="34" charset="0"/>
              </a:rPr>
              <a:t>(Σύνολο δείγματος μισθωτών / ανέργων)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6513" y="1350963"/>
          <a:ext cx="8839201" cy="5435600"/>
        </p:xfrm>
        <a:graphic>
          <a:graphicData uri="http://schemas.openxmlformats.org/presentationml/2006/ole">
            <p:oleObj spid="_x0000_s10242" name="Γράφημα" r:id="rId4" imgW="8848641" imgH="5438843" progId="MSGraph.Chart.8">
              <p:embed followColorScheme="full"/>
            </p:oleObj>
          </a:graphicData>
        </a:graphic>
      </p:graphicFrame>
      <p:sp>
        <p:nvSpPr>
          <p:cNvPr id="10243"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200" b="1">
                <a:solidFill>
                  <a:srgbClr val="FFFFFF"/>
                </a:solidFill>
                <a:latin typeface="Arial Narrow" pitchFamily="34" charset="0"/>
              </a:rPr>
              <a:t>ΚΑΤΕΥΘΥΝΣΗ ΚΥΒΕΡΝΗΤΙΚΩΝ ΜΕΤΡΩΝ ΓΙΑ ΤΗΝ ΑΝΤΙΜΕΤΩΠΙΣΗ </a:t>
            </a:r>
          </a:p>
          <a:p>
            <a:pPr algn="ctr"/>
            <a:r>
              <a:rPr lang="el-GR" sz="2200" b="1">
                <a:solidFill>
                  <a:srgbClr val="FFFFFF"/>
                </a:solidFill>
                <a:latin typeface="Arial Narrow" pitchFamily="34" charset="0"/>
              </a:rPr>
              <a:t>ΤΗΣ ΟΙΚΟΝΟΜΙΚΗΣ ΚΡΙΣΗΣ</a:t>
            </a:r>
            <a:endParaRPr lang="en-US" sz="2200" b="1">
              <a:solidFill>
                <a:srgbClr val="FFFFFF"/>
              </a:solidFill>
              <a:latin typeface="Arial Narrow" pitchFamily="34" charset="0"/>
            </a:endParaRPr>
          </a:p>
        </p:txBody>
      </p:sp>
      <p:sp>
        <p:nvSpPr>
          <p:cNvPr id="10244" name="Text Box 4"/>
          <p:cNvSpPr txBox="1">
            <a:spLocks noChangeArrowheads="1"/>
          </p:cNvSpPr>
          <p:nvPr/>
        </p:nvSpPr>
        <p:spPr bwMode="auto">
          <a:xfrm>
            <a:off x="0" y="836613"/>
            <a:ext cx="9144000" cy="1046162"/>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Υπάρχουν κάποιοι που πιστεύουν ότι τα μέτρα αυτά είναι κοινωνικά άδικα γιατί οι χαμηλότερες κοινωνικές ομάδες πληρώνουν περισσότερο τις επιπτώσεις της οικονομικής κρίσης. Kάποιοι άλλοι πιστεύουν ότι τα μέτρα είναι κοινωνικά δίκαια γιατί όλες οι κοινωνικές ομάδες πληρώνουν ανάλογα το κόστος της οικονομικής κρίσης. </a:t>
            </a:r>
            <a:r>
              <a:rPr lang="el-GR" sz="1400" b="1">
                <a:solidFill>
                  <a:srgbClr val="990000"/>
                </a:solidFill>
                <a:latin typeface="Arial Narrow" pitchFamily="34" charset="0"/>
              </a:rPr>
              <a:t>(Σύνολο δείγματος μισθωτών / ανέργων)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63513" y="779463"/>
          <a:ext cx="8839201" cy="5435600"/>
        </p:xfrm>
        <a:graphic>
          <a:graphicData uri="http://schemas.openxmlformats.org/presentationml/2006/ole">
            <p:oleObj spid="_x0000_s11266" name="Γράφημα" r:id="rId4" imgW="8848641" imgH="5438843" progId="MSGraph.Chart.8">
              <p:embed followColorScheme="full"/>
            </p:oleObj>
          </a:graphicData>
        </a:graphic>
      </p:graphicFrame>
      <p:sp>
        <p:nvSpPr>
          <p:cNvPr id="11267"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ΣΤΑΣΗ ΤΩΝ ΣΥΝΔΙΚΑΤΩΝ</a:t>
            </a:r>
            <a:endParaRPr lang="en-US" sz="2400" b="1">
              <a:solidFill>
                <a:srgbClr val="FFFFFF"/>
              </a:solidFill>
              <a:latin typeface="Arial Narrow" pitchFamily="34" charset="0"/>
            </a:endParaRPr>
          </a:p>
        </p:txBody>
      </p:sp>
      <p:sp>
        <p:nvSpPr>
          <p:cNvPr id="11268" name="Text Box 5"/>
          <p:cNvSpPr txBox="1">
            <a:spLocks noChangeArrowheads="1"/>
          </p:cNvSpPr>
          <p:nvPr/>
        </p:nvSpPr>
        <p:spPr bwMode="auto">
          <a:xfrm>
            <a:off x="0" y="863600"/>
            <a:ext cx="9144000" cy="954088"/>
          </a:xfrm>
          <a:prstGeom prst="rect">
            <a:avLst/>
          </a:prstGeom>
          <a:noFill/>
          <a:ln w="9525">
            <a:noFill/>
            <a:miter lim="800000"/>
            <a:headEnd/>
            <a:tailEnd/>
          </a:ln>
        </p:spPr>
        <p:txBody>
          <a:bodyPr>
            <a:spAutoFit/>
          </a:bodyPr>
          <a:lstStyle/>
          <a:p>
            <a:pPr algn="ctr"/>
            <a:r>
              <a:rPr lang="el-GR" sz="1400" b="1">
                <a:solidFill>
                  <a:srgbClr val="000099"/>
                </a:solidFill>
                <a:latin typeface="Arial Narrow" pitchFamily="34" charset="0"/>
              </a:rPr>
              <a:t>Κατά τη γνώμη σας, ποια πρέπει να είναι η στάση των συνδικάτων στη σημερινή συγκυρία της οικονομικής κρίσης; </a:t>
            </a:r>
          </a:p>
          <a:p>
            <a:pPr algn="ctr"/>
            <a:r>
              <a:rPr lang="el-GR" sz="1400" b="1">
                <a:solidFill>
                  <a:srgbClr val="000099"/>
                </a:solidFill>
                <a:latin typeface="Arial Narrow" pitchFamily="34" charset="0"/>
              </a:rPr>
              <a:t>Θα πρέπει να ακολουθήσουν μια δυναμική πολιτική για την υπεράσπιση των εργασιακών και οικονομικών δικαιωμάτων </a:t>
            </a:r>
          </a:p>
          <a:p>
            <a:pPr algn="ctr"/>
            <a:r>
              <a:rPr lang="el-GR" sz="1400" b="1">
                <a:solidFill>
                  <a:srgbClr val="000099"/>
                </a:solidFill>
                <a:latin typeface="Arial Narrow" pitchFamily="34" charset="0"/>
              </a:rPr>
              <a:t>ή να ακολουθήσουν μια ήπια πολιτική έτσι ώστε να περιορίσουν τις απώλειες των εργαζομένων;</a:t>
            </a:r>
          </a:p>
          <a:p>
            <a:pPr algn="ctr"/>
            <a:r>
              <a:rPr lang="el-GR" sz="1300" b="1">
                <a:solidFill>
                  <a:srgbClr val="990000"/>
                </a:solidFill>
                <a:latin typeface="Arial Narrow" pitchFamily="34" charset="0"/>
              </a:rPr>
              <a:t>(Σύνολο δείγματος μισθωτών / ανέργων)</a:t>
            </a:r>
          </a:p>
        </p:txBody>
      </p:sp>
      <p:sp>
        <p:nvSpPr>
          <p:cNvPr id="11269" name="Rectangle 7"/>
          <p:cNvSpPr>
            <a:spLocks noChangeArrowheads="1"/>
          </p:cNvSpPr>
          <p:nvPr/>
        </p:nvSpPr>
        <p:spPr bwMode="auto">
          <a:xfrm>
            <a:off x="2571750" y="5883275"/>
            <a:ext cx="4248150" cy="331788"/>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42875" y="692150"/>
          <a:ext cx="11304588" cy="5949950"/>
        </p:xfrm>
        <a:graphic>
          <a:graphicData uri="http://schemas.openxmlformats.org/presentationml/2006/ole">
            <p:oleObj spid="_x0000_s12290" name="Γράφημα" r:id="rId4" imgW="10544192" imgH="5553143" progId="MSGraph.Chart.8">
              <p:embed followColorScheme="full"/>
            </p:oleObj>
          </a:graphicData>
        </a:graphic>
      </p:graphicFrame>
      <p:sp>
        <p:nvSpPr>
          <p:cNvPr id="12291" name="Rectangle 3"/>
          <p:cNvSpPr>
            <a:spLocks noChangeArrowheads="1"/>
          </p:cNvSpPr>
          <p:nvPr/>
        </p:nvSpPr>
        <p:spPr bwMode="auto">
          <a:xfrm>
            <a:off x="0" y="887413"/>
            <a:ext cx="9144000" cy="454025"/>
          </a:xfrm>
          <a:prstGeom prst="rect">
            <a:avLst/>
          </a:prstGeom>
          <a:noFill/>
          <a:ln w="9525">
            <a:noFill/>
            <a:miter lim="800000"/>
            <a:headEnd/>
            <a:tailEnd/>
          </a:ln>
        </p:spPr>
        <p:txBody>
          <a:bodyPr/>
          <a:lstStyle/>
          <a:p>
            <a:pPr algn="ctr"/>
            <a:r>
              <a:rPr lang="el-GR" sz="1400" b="1">
                <a:solidFill>
                  <a:srgbClr val="000099"/>
                </a:solidFill>
                <a:latin typeface="Arial Narrow" pitchFamily="34" charset="0"/>
              </a:rPr>
              <a:t>Κατά τη γνώμη σας, ποια πρέπει να είναι η στάση των συνδικάτων στη σημερινή συγκυρία της οικονομικής κρίσης; </a:t>
            </a:r>
          </a:p>
          <a:p>
            <a:pPr algn="ctr"/>
            <a:r>
              <a:rPr lang="el-GR" sz="1400" b="1">
                <a:solidFill>
                  <a:srgbClr val="000099"/>
                </a:solidFill>
                <a:latin typeface="Arial Narrow" pitchFamily="34" charset="0"/>
              </a:rPr>
              <a:t>Θα πρέπει να ακολουθήσουν μια δυναμική πολιτική για την υπεράσπιση των εργασιακών και οικονομικών δικαιωμάτων </a:t>
            </a:r>
          </a:p>
          <a:p>
            <a:pPr algn="ctr"/>
            <a:r>
              <a:rPr lang="el-GR" sz="1400" b="1">
                <a:solidFill>
                  <a:srgbClr val="000099"/>
                </a:solidFill>
                <a:latin typeface="Arial Narrow" pitchFamily="34" charset="0"/>
              </a:rPr>
              <a:t>ή να ακολουθήσουν μια ήπια πολιτική έτσι ώστε να περιορίσουν τις απώλειες των εργαζομένων;</a:t>
            </a:r>
            <a:r>
              <a:rPr lang="el-GR" sz="1600" b="1">
                <a:solidFill>
                  <a:srgbClr val="000099"/>
                </a:solidFill>
                <a:latin typeface="Arial Narrow" pitchFamily="34" charset="0"/>
              </a:rPr>
              <a:t/>
            </a:r>
            <a:br>
              <a:rPr lang="el-GR" sz="1600" b="1">
                <a:solidFill>
                  <a:srgbClr val="000099"/>
                </a:solidFill>
                <a:latin typeface="Arial Narrow" pitchFamily="34" charset="0"/>
              </a:rPr>
            </a:br>
            <a:r>
              <a:rPr lang="el-GR" sz="1300" b="1">
                <a:solidFill>
                  <a:srgbClr val="990000"/>
                </a:solidFill>
                <a:latin typeface="Arial Narrow" pitchFamily="34" charset="0"/>
              </a:rPr>
              <a:t>(Κατά κατηγορία μισθωτών, %)</a:t>
            </a:r>
            <a:endParaRPr lang="en-GB" sz="1300" b="1">
              <a:solidFill>
                <a:srgbClr val="990000"/>
              </a:solidFill>
              <a:latin typeface="Arial Narrow" pitchFamily="34" charset="0"/>
            </a:endParaRPr>
          </a:p>
        </p:txBody>
      </p:sp>
      <p:sp>
        <p:nvSpPr>
          <p:cNvPr id="12292" name="Rectangle 6"/>
          <p:cNvSpPr>
            <a:spLocks noChangeArrowheads="1"/>
          </p:cNvSpPr>
          <p:nvPr/>
        </p:nvSpPr>
        <p:spPr bwMode="auto">
          <a:xfrm>
            <a:off x="2643188" y="6000750"/>
            <a:ext cx="4248150" cy="331788"/>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
        <p:nvSpPr>
          <p:cNvPr id="12293" name="5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ΣΤΑΣΗ ΤΩΝ ΣΥΝΔΙΚΑΤΩΝ</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158875"/>
          <a:ext cx="9085263" cy="5913438"/>
        </p:xfrm>
        <a:graphic>
          <a:graphicData uri="http://schemas.openxmlformats.org/presentationml/2006/ole">
            <p:oleObj spid="_x0000_s13314" name="Γράφημα" r:id="rId4" imgW="8486657" imgH="5515043" progId="MSGraph.Chart.8">
              <p:embed followColorScheme="full"/>
            </p:oleObj>
          </a:graphicData>
        </a:graphic>
      </p:graphicFrame>
      <p:sp>
        <p:nvSpPr>
          <p:cNvPr id="13315" name="Text Box 3"/>
          <p:cNvSpPr txBox="1">
            <a:spLocks noChangeArrowheads="1"/>
          </p:cNvSpPr>
          <p:nvPr/>
        </p:nvSpPr>
        <p:spPr bwMode="auto">
          <a:xfrm>
            <a:off x="0" y="863600"/>
            <a:ext cx="9144000" cy="954088"/>
          </a:xfrm>
          <a:prstGeom prst="rect">
            <a:avLst/>
          </a:prstGeom>
          <a:noFill/>
          <a:ln w="9525">
            <a:noFill/>
            <a:miter lim="800000"/>
            <a:headEnd/>
            <a:tailEnd/>
          </a:ln>
        </p:spPr>
        <p:txBody>
          <a:bodyPr>
            <a:spAutoFit/>
          </a:bodyPr>
          <a:lstStyle/>
          <a:p>
            <a:pPr algn="ctr"/>
            <a:r>
              <a:rPr lang="el-GR" sz="1400" b="1">
                <a:solidFill>
                  <a:srgbClr val="000099"/>
                </a:solidFill>
                <a:latin typeface="Arial Narrow" pitchFamily="34" charset="0"/>
              </a:rPr>
              <a:t>Κατά τη γνώμη σας, ποια πρέπει να είναι η στάση των συνδικάτων στη σημερινή συγκυρία της οικονομικής κρίσης; </a:t>
            </a:r>
          </a:p>
          <a:p>
            <a:pPr algn="ctr"/>
            <a:r>
              <a:rPr lang="el-GR" sz="1400" b="1">
                <a:solidFill>
                  <a:srgbClr val="000099"/>
                </a:solidFill>
                <a:latin typeface="Arial Narrow" pitchFamily="34" charset="0"/>
              </a:rPr>
              <a:t>Θα πρέπει να ακολουθήσουν μια δυναμική πολιτική για την υπεράσπιση των εργασιακών και οικονομικών δικαιωμάτων </a:t>
            </a:r>
          </a:p>
          <a:p>
            <a:pPr algn="ctr"/>
            <a:r>
              <a:rPr lang="el-GR" sz="1400" b="1">
                <a:solidFill>
                  <a:srgbClr val="000099"/>
                </a:solidFill>
                <a:latin typeface="Arial Narrow" pitchFamily="34" charset="0"/>
              </a:rPr>
              <a:t>ή να ακολουθήσουν μια ήπια πολιτική έτσι ώστε να περιορίσουν τις απώλειες των εργαζομένων;</a:t>
            </a:r>
          </a:p>
          <a:p>
            <a:pPr algn="ctr"/>
            <a:r>
              <a:rPr lang="el-GR" sz="1300" b="1">
                <a:solidFill>
                  <a:srgbClr val="990000"/>
                </a:solidFill>
                <a:latin typeface="Arial Narrow" pitchFamily="34" charset="0"/>
              </a:rPr>
              <a:t>(Κατά συνδικαλισμένους / μη συνδικαλισμένους, %)</a:t>
            </a:r>
            <a:r>
              <a:rPr lang="el-GR" sz="1300" b="1">
                <a:solidFill>
                  <a:srgbClr val="000099"/>
                </a:solidFill>
                <a:latin typeface="Arial Narrow" pitchFamily="34" charset="0"/>
              </a:rPr>
              <a:t> </a:t>
            </a:r>
          </a:p>
        </p:txBody>
      </p:sp>
      <p:sp>
        <p:nvSpPr>
          <p:cNvPr id="13316" name="Rectangle 8"/>
          <p:cNvSpPr>
            <a:spLocks noChangeArrowheads="1"/>
          </p:cNvSpPr>
          <p:nvPr/>
        </p:nvSpPr>
        <p:spPr bwMode="auto">
          <a:xfrm>
            <a:off x="2752725" y="6000750"/>
            <a:ext cx="4248150" cy="331788"/>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
        <p:nvSpPr>
          <p:cNvPr id="13317" name="5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ΣΤΑΣΗ ΤΩΝ ΣΥΝΔΙΚΑΤΩΝ</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357438" y="1298575"/>
          <a:ext cx="9864725" cy="5416550"/>
        </p:xfrm>
        <a:graphic>
          <a:graphicData uri="http://schemas.openxmlformats.org/presentationml/2006/ole">
            <p:oleObj spid="_x0000_s14338" name="Γράφημα" r:id="rId4" imgW="9867967" imgH="5438843" progId="MSGraph.Chart.8">
              <p:embed followColorScheme="full"/>
            </p:oleObj>
          </a:graphicData>
        </a:graphic>
      </p:graphicFrame>
      <p:graphicFrame>
        <p:nvGraphicFramePr>
          <p:cNvPr id="14339" name="Object 3"/>
          <p:cNvGraphicFramePr>
            <a:graphicFrameLocks noChangeAspect="1"/>
          </p:cNvGraphicFramePr>
          <p:nvPr/>
        </p:nvGraphicFramePr>
        <p:xfrm>
          <a:off x="-122238" y="762000"/>
          <a:ext cx="5867401" cy="5310188"/>
        </p:xfrm>
        <a:graphic>
          <a:graphicData uri="http://schemas.openxmlformats.org/presentationml/2006/ole">
            <p:oleObj spid="_x0000_s14339" name="Γράφημα" r:id="rId5" imgW="5934159" imgH="5372100" progId="MSGraph.Chart.8">
              <p:embed followColorScheme="full"/>
            </p:oleObj>
          </a:graphicData>
        </a:graphic>
      </p:graphicFrame>
      <p:sp>
        <p:nvSpPr>
          <p:cNvPr id="14340" name="Line 4"/>
          <p:cNvSpPr>
            <a:spLocks noChangeShapeType="1"/>
          </p:cNvSpPr>
          <p:nvPr/>
        </p:nvSpPr>
        <p:spPr bwMode="auto">
          <a:xfrm flipH="1">
            <a:off x="5143500" y="1643063"/>
            <a:ext cx="4763" cy="4286250"/>
          </a:xfrm>
          <a:prstGeom prst="line">
            <a:avLst/>
          </a:prstGeom>
          <a:noFill/>
          <a:ln w="19050">
            <a:solidFill>
              <a:srgbClr val="808080"/>
            </a:solidFill>
            <a:prstDash val="dash"/>
            <a:round/>
            <a:headEnd/>
            <a:tailEnd/>
          </a:ln>
        </p:spPr>
        <p:txBody>
          <a:bodyPr/>
          <a:lstStyle/>
          <a:p>
            <a:endParaRPr lang="el-GR"/>
          </a:p>
        </p:txBody>
      </p:sp>
      <p:sp>
        <p:nvSpPr>
          <p:cNvPr id="14341"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   ΔΙΑΘΕΣΗ ΣΥΜΜΕΤΟΧΗΣ ΣΕ ΔΥΝΑΜΙΚΕΣ ΔΙΕΚΔΙΚΗΣΕΙΣ</a:t>
            </a:r>
            <a:endParaRPr lang="en-US" sz="2400" b="1">
              <a:solidFill>
                <a:srgbClr val="FFFFFF"/>
              </a:solidFill>
              <a:latin typeface="Arial Narrow" pitchFamily="34" charset="0"/>
            </a:endParaRPr>
          </a:p>
        </p:txBody>
      </p:sp>
      <p:sp>
        <p:nvSpPr>
          <p:cNvPr id="14342" name="Text Box 6"/>
          <p:cNvSpPr txBox="1">
            <a:spLocks noChangeArrowheads="1"/>
          </p:cNvSpPr>
          <p:nvPr/>
        </p:nvSpPr>
        <p:spPr bwMode="auto">
          <a:xfrm>
            <a:off x="0" y="863600"/>
            <a:ext cx="9144000" cy="769938"/>
          </a:xfrm>
          <a:prstGeom prst="rect">
            <a:avLst/>
          </a:prstGeom>
          <a:noFill/>
          <a:ln w="9525">
            <a:noFill/>
            <a:miter lim="800000"/>
            <a:headEnd/>
            <a:tailEnd/>
          </a:ln>
        </p:spPr>
        <p:txBody>
          <a:bodyPr>
            <a:spAutoFit/>
          </a:bodyPr>
          <a:lstStyle/>
          <a:p>
            <a:pPr algn="ctr"/>
            <a:r>
              <a:rPr lang="el-GR" sz="1400" b="1">
                <a:solidFill>
                  <a:srgbClr val="000099"/>
                </a:solidFill>
                <a:latin typeface="Arial Narrow" pitchFamily="34" charset="0"/>
              </a:rPr>
              <a:t>Εσείς προσωπικά, πόσο διατεθειμένος/η είστε σήμερα να συμμετάσχετε σε δυναμικές διεκδικήσεις των δικαιωμάτων σας, όπως π.χ. σε απεργίες, πολύ διατεθειμένος/η, αρκετά διατεθειμένος/η, όχι και τόσο διατεθειμένος/η ή καθόλου διατεθειμένος/η</a:t>
            </a:r>
            <a:r>
              <a:rPr lang="el-GR" sz="1600" b="1">
                <a:solidFill>
                  <a:srgbClr val="000099"/>
                </a:solidFill>
                <a:latin typeface="Arial Narrow" pitchFamily="34" charset="0"/>
              </a:rPr>
              <a:t>;</a:t>
            </a:r>
          </a:p>
          <a:p>
            <a:pPr algn="ctr"/>
            <a:r>
              <a:rPr lang="el-GR" sz="1300" b="1">
                <a:solidFill>
                  <a:srgbClr val="990000"/>
                </a:solidFill>
                <a:latin typeface="Arial Narrow" pitchFamily="34" charset="0"/>
              </a:rPr>
              <a:t>(Σύνολο δείγματος μισθωτών / ανέργων, %)</a:t>
            </a:r>
          </a:p>
        </p:txBody>
      </p:sp>
      <p:sp>
        <p:nvSpPr>
          <p:cNvPr id="14343" name="Rectangle 8"/>
          <p:cNvSpPr>
            <a:spLocks noChangeArrowheads="1"/>
          </p:cNvSpPr>
          <p:nvPr/>
        </p:nvSpPr>
        <p:spPr bwMode="auto">
          <a:xfrm>
            <a:off x="2786063" y="6000750"/>
            <a:ext cx="4248150" cy="331788"/>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42875" y="692150"/>
          <a:ext cx="11304588" cy="5949950"/>
        </p:xfrm>
        <a:graphic>
          <a:graphicData uri="http://schemas.openxmlformats.org/presentationml/2006/ole">
            <p:oleObj spid="_x0000_s15362" name="Γράφημα" r:id="rId4" imgW="10544192" imgH="5553143" progId="MSGraph.Chart.8">
              <p:embed followColorScheme="full"/>
            </p:oleObj>
          </a:graphicData>
        </a:graphic>
      </p:graphicFrame>
      <p:sp>
        <p:nvSpPr>
          <p:cNvPr id="886787" name="Rectangle 3"/>
          <p:cNvSpPr>
            <a:spLocks noChangeArrowheads="1"/>
          </p:cNvSpPr>
          <p:nvPr/>
        </p:nvSpPr>
        <p:spPr bwMode="auto">
          <a:xfrm>
            <a:off x="0" y="887413"/>
            <a:ext cx="9144000" cy="454025"/>
          </a:xfrm>
          <a:prstGeom prst="rect">
            <a:avLst/>
          </a:prstGeom>
          <a:noFill/>
          <a:ln w="9525">
            <a:noFill/>
            <a:miter lim="800000"/>
            <a:headEnd/>
            <a:tailEnd/>
          </a:ln>
          <a:effectLst/>
        </p:spPr>
        <p:txBody>
          <a:bodyPr/>
          <a:lstStyle/>
          <a:p>
            <a:pPr algn="ctr">
              <a:defRPr/>
            </a:pPr>
            <a:r>
              <a:rPr lang="el-GR" sz="1400" b="1" dirty="0">
                <a:solidFill>
                  <a:srgbClr val="000099"/>
                </a:solidFill>
                <a:latin typeface="Arial Narrow" pitchFamily="34" charset="0"/>
              </a:rPr>
              <a:t>Εσείς προσωπικά, πόσο διατεθειμένος/η είστε σήμερα να συμμετάσχετε σε δυναμικές διεκδικήσεις των δικαιωμάτων σας, όπως π.χ. σε απεργίες, πολύ διατεθειμένος/η, αρκετά διατεθειμένος/η, όχι και τόσο διατεθειμένος/η ή καθόλου διατεθειμένος/η;</a:t>
            </a:r>
            <a:r>
              <a:rPr lang="el-GR" sz="1600" b="1" dirty="0">
                <a:solidFill>
                  <a:srgbClr val="000099"/>
                </a:solidFill>
                <a:effectLst>
                  <a:outerShdw blurRad="38100" dist="38100" dir="2700000" algn="tl">
                    <a:srgbClr val="C0C0C0"/>
                  </a:outerShdw>
                </a:effectLst>
                <a:latin typeface="Arial Narrow" pitchFamily="34" charset="0"/>
              </a:rPr>
              <a:t/>
            </a:r>
            <a:br>
              <a:rPr lang="el-GR" sz="1600" b="1" dirty="0">
                <a:solidFill>
                  <a:srgbClr val="000099"/>
                </a:solidFill>
                <a:effectLst>
                  <a:outerShdw blurRad="38100" dist="38100" dir="2700000" algn="tl">
                    <a:srgbClr val="C0C0C0"/>
                  </a:outerShdw>
                </a:effectLst>
                <a:latin typeface="Arial Narrow" pitchFamily="34" charset="0"/>
              </a:rPr>
            </a:br>
            <a:r>
              <a:rPr lang="el-GR" sz="1300" b="1" dirty="0">
                <a:solidFill>
                  <a:srgbClr val="990000"/>
                </a:solidFill>
                <a:latin typeface="Arial Narrow" pitchFamily="34" charset="0"/>
              </a:rPr>
              <a:t>(Κατά κατηγορία μισθωτών, %)</a:t>
            </a:r>
            <a:endParaRPr lang="en-GB" sz="1300" b="1" dirty="0">
              <a:solidFill>
                <a:srgbClr val="990000"/>
              </a:solidFill>
              <a:latin typeface="Arial Narrow" pitchFamily="34" charset="0"/>
            </a:endParaRPr>
          </a:p>
        </p:txBody>
      </p:sp>
      <p:sp>
        <p:nvSpPr>
          <p:cNvPr id="15364" name="Rectangle 6"/>
          <p:cNvSpPr>
            <a:spLocks noChangeArrowheads="1"/>
          </p:cNvSpPr>
          <p:nvPr/>
        </p:nvSpPr>
        <p:spPr bwMode="auto">
          <a:xfrm>
            <a:off x="2538413" y="5954713"/>
            <a:ext cx="4248150" cy="331787"/>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
        <p:nvSpPr>
          <p:cNvPr id="15365"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   ΔΙΑΘΕΣΗ ΣΥΜΜΕΤΟΧΗΣ ΣΕ ΔΥΝΑΜΙΚΕΣ ΔΙΕΚΔΙΚΗΣΕΙΣ</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900113"/>
          <a:ext cx="9085263" cy="5913437"/>
        </p:xfrm>
        <a:graphic>
          <a:graphicData uri="http://schemas.openxmlformats.org/presentationml/2006/ole">
            <p:oleObj spid="_x0000_s16386" name="Γράφημα" r:id="rId4" imgW="8486657" imgH="5515043" progId="MSGraph.Chart.8">
              <p:embed followColorScheme="full"/>
            </p:oleObj>
          </a:graphicData>
        </a:graphic>
      </p:graphicFrame>
      <p:sp>
        <p:nvSpPr>
          <p:cNvPr id="16387" name="Text Box 3"/>
          <p:cNvSpPr txBox="1">
            <a:spLocks noChangeArrowheads="1"/>
          </p:cNvSpPr>
          <p:nvPr/>
        </p:nvSpPr>
        <p:spPr bwMode="auto">
          <a:xfrm>
            <a:off x="0" y="863600"/>
            <a:ext cx="9144000" cy="738188"/>
          </a:xfrm>
          <a:prstGeom prst="rect">
            <a:avLst/>
          </a:prstGeom>
          <a:noFill/>
          <a:ln w="9525">
            <a:noFill/>
            <a:miter lim="800000"/>
            <a:headEnd/>
            <a:tailEnd/>
          </a:ln>
        </p:spPr>
        <p:txBody>
          <a:bodyPr>
            <a:spAutoFit/>
          </a:bodyPr>
          <a:lstStyle/>
          <a:p>
            <a:pPr algn="ctr"/>
            <a:r>
              <a:rPr lang="el-GR" sz="1400" b="1">
                <a:solidFill>
                  <a:srgbClr val="000099"/>
                </a:solidFill>
                <a:latin typeface="Arial Narrow" pitchFamily="34" charset="0"/>
              </a:rPr>
              <a:t>Εσείς προσωπικά, πόσο διατεθειμένος/η είστε σήμερα να συμμετάσχετε σε δυναμικές διεκδικήσεις των δικαιωμάτων σας, όπως π.χ. σε απεργίες, πολύ διατεθειμένος/η, αρκετά διατεθειμένος/η, όχι και τόσο διατεθειμένος/η ή καθόλου διατεθειμένος/η;</a:t>
            </a:r>
          </a:p>
          <a:p>
            <a:pPr algn="ctr"/>
            <a:r>
              <a:rPr lang="el-GR" sz="1300" b="1">
                <a:solidFill>
                  <a:srgbClr val="990000"/>
                </a:solidFill>
                <a:latin typeface="Arial Narrow" pitchFamily="34" charset="0"/>
              </a:rPr>
              <a:t>(Κατά συνδικαλισμένους / μη συνδικαλισμένους, %)</a:t>
            </a:r>
            <a:r>
              <a:rPr lang="el-GR" sz="1300" b="1">
                <a:solidFill>
                  <a:srgbClr val="000099"/>
                </a:solidFill>
                <a:latin typeface="Arial Narrow" pitchFamily="34" charset="0"/>
              </a:rPr>
              <a:t> </a:t>
            </a:r>
          </a:p>
        </p:txBody>
      </p:sp>
      <p:sp>
        <p:nvSpPr>
          <p:cNvPr id="16388" name="Rectangle 8"/>
          <p:cNvSpPr>
            <a:spLocks noChangeArrowheads="1"/>
          </p:cNvSpPr>
          <p:nvPr/>
        </p:nvSpPr>
        <p:spPr bwMode="auto">
          <a:xfrm>
            <a:off x="2714625" y="5954713"/>
            <a:ext cx="4248150" cy="331787"/>
          </a:xfrm>
          <a:prstGeom prst="rect">
            <a:avLst/>
          </a:prstGeom>
          <a:solidFill>
            <a:srgbClr val="EAEAEA"/>
          </a:solidFill>
          <a:ln w="9525">
            <a:solidFill>
              <a:srgbClr val="B2B2B2"/>
            </a:solidFill>
            <a:miter lim="800000"/>
            <a:headEnd/>
            <a:tailEnd/>
          </a:ln>
        </p:spPr>
        <p:txBody>
          <a:bodyPr wrap="none" anchor="ctr"/>
          <a:lstStyle/>
          <a:p>
            <a:pPr algn="ctr"/>
            <a:r>
              <a:rPr lang="el-GR" sz="1000" b="1">
                <a:solidFill>
                  <a:srgbClr val="A50021"/>
                </a:solidFill>
                <a:latin typeface="Arial Narrow" pitchFamily="34" charset="0"/>
              </a:rPr>
              <a:t>* Εξαιρούνται οι άνεργοι που ζητούν εργασία για πρώτη φορά </a:t>
            </a:r>
          </a:p>
        </p:txBody>
      </p:sp>
      <p:sp>
        <p:nvSpPr>
          <p:cNvPr id="1638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   ΔΙΑΘΕΣΗ ΣΥΜΜΕΤΟΧΗΣ ΣΕ ΔΥΝΑΜΙΚΕΣ ΔΙΕΚΔΙΚΗΣΕΙΣ</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endParaRPr lang="en-US" sz="2400" b="1">
              <a:solidFill>
                <a:srgbClr val="FFFFFF"/>
              </a:solidFill>
              <a:effectLst>
                <a:outerShdw blurRad="38100" dist="38100" dir="2700000" algn="tl">
                  <a:srgbClr val="000000"/>
                </a:outerShdw>
              </a:effectLst>
              <a:latin typeface="Arial Narrow" pitchFamily="34" charset="0"/>
            </a:endParaRPr>
          </a:p>
        </p:txBody>
      </p:sp>
      <p:sp>
        <p:nvSpPr>
          <p:cNvPr id="75779" name="Text Box 3"/>
          <p:cNvSpPr txBox="1">
            <a:spLocks noChangeArrowheads="1"/>
          </p:cNvSpPr>
          <p:nvPr/>
        </p:nvSpPr>
        <p:spPr bwMode="auto">
          <a:xfrm>
            <a:off x="1258888" y="2852738"/>
            <a:ext cx="6769100" cy="1311275"/>
          </a:xfrm>
          <a:prstGeom prst="rect">
            <a:avLst/>
          </a:prstGeom>
          <a:noFill/>
          <a:ln w="9525">
            <a:noFill/>
            <a:miter lim="800000"/>
            <a:headEnd/>
            <a:tailEnd/>
          </a:ln>
        </p:spPr>
        <p:txBody>
          <a:bodyPr>
            <a:spAutoFit/>
          </a:bodyPr>
          <a:lstStyle/>
          <a:p>
            <a:pPr algn="ctr">
              <a:spcBef>
                <a:spcPct val="50000"/>
              </a:spcBef>
            </a:pPr>
            <a:r>
              <a:rPr lang="el-GR" sz="3200" b="1">
                <a:solidFill>
                  <a:srgbClr val="000099"/>
                </a:solidFill>
                <a:latin typeface="Arial Narrow" pitchFamily="34" charset="0"/>
              </a:rPr>
              <a:t>ΕΡΓΑΣΙΑΚΕΣ ΣΧΕΣΕΙΣ ΚΑΙ ΑΜΟΙΒΕΣ: </a:t>
            </a:r>
          </a:p>
          <a:p>
            <a:pPr algn="ctr">
              <a:spcBef>
                <a:spcPct val="50000"/>
              </a:spcBef>
            </a:pPr>
            <a:r>
              <a:rPr lang="el-GR" sz="3200" b="1">
                <a:solidFill>
                  <a:srgbClr val="000099"/>
                </a:solidFill>
                <a:latin typeface="Arial Narrow" pitchFamily="34" charset="0"/>
              </a:rPr>
              <a:t>ΤΟ ΠΕΡΙΒΑΛΛΟΝ ΤΗΣ ΕΡΓΑΣΙΑΣ</a:t>
            </a:r>
          </a:p>
        </p:txBody>
      </p:sp>
      <p:sp>
        <p:nvSpPr>
          <p:cNvPr id="9" name="8 - Ορθογώνιο"/>
          <p:cNvSpPr>
            <a:spLocks noChangeArrowheads="1"/>
          </p:cNvSpPr>
          <p:nvPr/>
        </p:nvSpPr>
        <p:spPr bwMode="auto">
          <a:xfrm>
            <a:off x="-32" y="4786321"/>
            <a:ext cx="9144000" cy="2071703"/>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75783" name="Rectangle 20"/>
          <p:cNvSpPr>
            <a:spLocks noChangeArrowheads="1"/>
          </p:cNvSpPr>
          <p:nvPr/>
        </p:nvSpPr>
        <p:spPr bwMode="auto">
          <a:xfrm>
            <a:off x="-219075" y="6456363"/>
            <a:ext cx="1219200" cy="354012"/>
          </a:xfrm>
          <a:prstGeom prst="rect">
            <a:avLst/>
          </a:prstGeom>
          <a:noFill/>
          <a:ln w="9525">
            <a:noFill/>
            <a:miter lim="800000"/>
            <a:headEnd/>
            <a:tailEnd/>
          </a:ln>
        </p:spPr>
        <p:txBody>
          <a:bodyPr wrap="none" lIns="92075" tIns="46038" rIns="92075" bIns="46038" anchor="ctr"/>
          <a:lstStyle/>
          <a:p>
            <a:pPr algn="ctr" eaLnBrk="0" hangingPunct="0"/>
            <a:r>
              <a:rPr lang="el-GR" sz="1200" b="1">
                <a:solidFill>
                  <a:srgbClr val="000099"/>
                </a:solidFill>
                <a:latin typeface="Arial Narrow" pitchFamily="34" charset="0"/>
              </a:rPr>
              <a:t>©</a:t>
            </a:r>
            <a:r>
              <a:rPr lang="en-US" sz="1200" b="1">
                <a:solidFill>
                  <a:srgbClr val="000099"/>
                </a:solidFill>
                <a:latin typeface="Arial Narrow" pitchFamily="34" charset="0"/>
              </a:rPr>
              <a:t> V</a:t>
            </a:r>
            <a:r>
              <a:rPr lang="en-US" sz="1200" b="1">
                <a:solidFill>
                  <a:srgbClr val="000099"/>
                </a:solidFill>
                <a:latin typeface="Arial Narrow" pitchFamily="34" charset="0"/>
                <a:sym typeface="Symbol" pitchFamily="18" charset="2"/>
              </a:rPr>
              <a:t>PRC</a:t>
            </a:r>
            <a:endParaRPr lang="el-GR" sz="1200">
              <a:solidFill>
                <a:srgbClr val="000099"/>
              </a:solidFill>
              <a:latin typeface="Arial Narrow" pitchFamily="34" charset="0"/>
            </a:endParaRPr>
          </a:p>
        </p:txBody>
      </p:sp>
      <p:sp>
        <p:nvSpPr>
          <p:cNvPr id="12" name="11 - Ορθογώνιο"/>
          <p:cNvSpPr>
            <a:spLocks noChangeArrowheads="1"/>
          </p:cNvSpPr>
          <p:nvPr/>
        </p:nvSpPr>
        <p:spPr bwMode="auto">
          <a:xfrm flipV="1">
            <a:off x="0" y="4275138"/>
            <a:ext cx="9144000" cy="161925"/>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3" name="42 - Ορθογώνιο"/>
          <p:cNvSpPr>
            <a:spLocks noChangeArrowheads="1"/>
          </p:cNvSpPr>
          <p:nvPr/>
        </p:nvSpPr>
        <p:spPr bwMode="auto">
          <a:xfrm flipV="1">
            <a:off x="395288" y="4508500"/>
            <a:ext cx="8748712" cy="73025"/>
          </a:xfrm>
          <a:prstGeom prst="rect">
            <a:avLst/>
          </a:prstGeom>
          <a:solidFill>
            <a:srgbClr val="000080"/>
          </a:solidFill>
          <a:ln w="50800" cap="rnd" cmpd="thickThin" algn="ctr">
            <a:noFill/>
            <a:miter lim="800000"/>
            <a:headEnd/>
            <a:tailEnd/>
          </a:ln>
          <a:scene3d>
            <a:camera prst="orthographicFront"/>
            <a:lightRig rig="threePt" dir="t"/>
          </a:scene3d>
          <a:sp3d>
            <a:bevelT/>
          </a:sp3d>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4" name="13 - Ορθογώνιο"/>
          <p:cNvSpPr>
            <a:spLocks noChangeArrowheads="1"/>
          </p:cNvSpPr>
          <p:nvPr/>
        </p:nvSpPr>
        <p:spPr bwMode="auto">
          <a:xfrm>
            <a:off x="1619250" y="4651375"/>
            <a:ext cx="7524750" cy="71438"/>
          </a:xfrm>
          <a:prstGeom prst="rect">
            <a:avLst/>
          </a:prstGeom>
          <a:solidFill>
            <a:srgbClr val="969696"/>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75793" name="Rectangle 22"/>
          <p:cNvSpPr>
            <a:spLocks noChangeArrowheads="1"/>
          </p:cNvSpPr>
          <p:nvPr/>
        </p:nvSpPr>
        <p:spPr bwMode="auto">
          <a:xfrm>
            <a:off x="8101013" y="6429375"/>
            <a:ext cx="1219200" cy="381000"/>
          </a:xfrm>
          <a:prstGeom prst="rect">
            <a:avLst/>
          </a:prstGeom>
          <a:noFill/>
          <a:ln w="9525">
            <a:noFill/>
            <a:miter lim="800000"/>
            <a:headEnd/>
            <a:tailEnd/>
          </a:ln>
        </p:spPr>
        <p:txBody>
          <a:bodyPr wrap="none" lIns="92075" tIns="46038" rIns="92075" bIns="46038" anchor="ctr"/>
          <a:lstStyle/>
          <a:p>
            <a:pPr algn="ctr" eaLnBrk="0" hangingPunct="0"/>
            <a:r>
              <a:rPr lang="en-US" sz="1200" b="1">
                <a:solidFill>
                  <a:srgbClr val="000099"/>
                </a:solidFill>
                <a:latin typeface="Arial Narrow" pitchFamily="34" charset="0"/>
              </a:rPr>
              <a:t>      </a:t>
            </a:r>
            <a:r>
              <a:rPr lang="el-GR" sz="1200" b="1">
                <a:solidFill>
                  <a:srgbClr val="000099"/>
                </a:solidFill>
                <a:latin typeface="Arial Narrow" pitchFamily="34" charset="0"/>
              </a:rPr>
              <a:t> Δ.</a:t>
            </a:r>
            <a:fld id="{DECF5738-F2B5-4D66-A788-68159184B2E4}" type="slidenum">
              <a:rPr lang="el-GR" sz="1200" b="1">
                <a:solidFill>
                  <a:srgbClr val="000099"/>
                </a:solidFill>
                <a:latin typeface="Arial Narrow" pitchFamily="34" charset="0"/>
              </a:rPr>
              <a:pPr algn="ctr" eaLnBrk="0" hangingPunct="0"/>
              <a:t>19</a:t>
            </a:fld>
            <a:endParaRPr lang="el-GR" sz="1200">
              <a:solidFill>
                <a:srgbClr val="000099"/>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a:spLocks noChangeArrowheads="1"/>
          </p:cNvSpPr>
          <p:nvPr/>
        </p:nvSpPr>
        <p:spPr bwMode="auto">
          <a:xfrm>
            <a:off x="-32" y="4786321"/>
            <a:ext cx="9144000" cy="2071703"/>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2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endParaRPr lang="en-US" sz="2400" b="1">
              <a:solidFill>
                <a:srgbClr val="FFFFFF"/>
              </a:solidFill>
              <a:effectLst>
                <a:outerShdw blurRad="38100" dist="38100" dir="2700000" algn="tl">
                  <a:srgbClr val="000000"/>
                </a:outerShdw>
              </a:effectLst>
              <a:latin typeface="Arial Narrow" pitchFamily="34" charset="0"/>
            </a:endParaRPr>
          </a:p>
        </p:txBody>
      </p:sp>
      <p:sp>
        <p:nvSpPr>
          <p:cNvPr id="74758" name="Text Box 5"/>
          <p:cNvSpPr txBox="1">
            <a:spLocks noChangeArrowheads="1"/>
          </p:cNvSpPr>
          <p:nvPr/>
        </p:nvSpPr>
        <p:spPr bwMode="auto">
          <a:xfrm>
            <a:off x="1258888" y="3354388"/>
            <a:ext cx="6769100" cy="579437"/>
          </a:xfrm>
          <a:prstGeom prst="rect">
            <a:avLst/>
          </a:prstGeom>
          <a:noFill/>
          <a:ln w="9525">
            <a:noFill/>
            <a:miter lim="800000"/>
            <a:headEnd/>
            <a:tailEnd/>
          </a:ln>
        </p:spPr>
        <p:txBody>
          <a:bodyPr>
            <a:spAutoFit/>
          </a:bodyPr>
          <a:lstStyle/>
          <a:p>
            <a:pPr algn="ctr">
              <a:spcBef>
                <a:spcPct val="50000"/>
              </a:spcBef>
            </a:pPr>
            <a:r>
              <a:rPr lang="el-GR" sz="3200" b="1">
                <a:solidFill>
                  <a:srgbClr val="000099"/>
                </a:solidFill>
                <a:latin typeface="Arial Narrow" pitchFamily="34" charset="0"/>
              </a:rPr>
              <a:t>ΠΟΛΙΤΙΚΗ ΚΑΙ ΚΟΙΝΩΝΙΚΗ ΣΥΓΚΥΡΙΑ</a:t>
            </a:r>
          </a:p>
        </p:txBody>
      </p:sp>
      <p:sp>
        <p:nvSpPr>
          <p:cNvPr id="74759" name="Rectangle 20"/>
          <p:cNvSpPr>
            <a:spLocks noChangeArrowheads="1"/>
          </p:cNvSpPr>
          <p:nvPr/>
        </p:nvSpPr>
        <p:spPr bwMode="auto">
          <a:xfrm>
            <a:off x="-219075" y="6456363"/>
            <a:ext cx="1219200" cy="354012"/>
          </a:xfrm>
          <a:prstGeom prst="rect">
            <a:avLst/>
          </a:prstGeom>
          <a:noFill/>
          <a:ln w="9525">
            <a:noFill/>
            <a:miter lim="800000"/>
            <a:headEnd/>
            <a:tailEnd/>
          </a:ln>
        </p:spPr>
        <p:txBody>
          <a:bodyPr wrap="none" lIns="92075" tIns="46038" rIns="92075" bIns="46038" anchor="ctr"/>
          <a:lstStyle/>
          <a:p>
            <a:pPr algn="ctr" eaLnBrk="0" hangingPunct="0"/>
            <a:r>
              <a:rPr lang="el-GR" sz="1200" b="1">
                <a:solidFill>
                  <a:srgbClr val="000099"/>
                </a:solidFill>
                <a:latin typeface="Arial Narrow" pitchFamily="34" charset="0"/>
              </a:rPr>
              <a:t>©</a:t>
            </a:r>
            <a:r>
              <a:rPr lang="en-US" sz="1200" b="1">
                <a:solidFill>
                  <a:srgbClr val="000099"/>
                </a:solidFill>
                <a:latin typeface="Arial Narrow" pitchFamily="34" charset="0"/>
              </a:rPr>
              <a:t> V</a:t>
            </a:r>
            <a:r>
              <a:rPr lang="en-US" sz="1200" b="1">
                <a:solidFill>
                  <a:srgbClr val="000099"/>
                </a:solidFill>
                <a:latin typeface="Arial Narrow" pitchFamily="34" charset="0"/>
                <a:sym typeface="Symbol" pitchFamily="18" charset="2"/>
              </a:rPr>
              <a:t>PRC</a:t>
            </a:r>
            <a:endParaRPr lang="el-GR" sz="1200">
              <a:solidFill>
                <a:srgbClr val="000099"/>
              </a:solidFill>
              <a:latin typeface="Arial Narrow" pitchFamily="34" charset="0"/>
            </a:endParaRPr>
          </a:p>
        </p:txBody>
      </p:sp>
      <p:sp>
        <p:nvSpPr>
          <p:cNvPr id="74760" name="Rectangle 22"/>
          <p:cNvSpPr>
            <a:spLocks noChangeArrowheads="1"/>
          </p:cNvSpPr>
          <p:nvPr/>
        </p:nvSpPr>
        <p:spPr bwMode="auto">
          <a:xfrm>
            <a:off x="8101013" y="6429375"/>
            <a:ext cx="1219200" cy="381000"/>
          </a:xfrm>
          <a:prstGeom prst="rect">
            <a:avLst/>
          </a:prstGeom>
          <a:noFill/>
          <a:ln w="9525">
            <a:noFill/>
            <a:miter lim="800000"/>
            <a:headEnd/>
            <a:tailEnd/>
          </a:ln>
        </p:spPr>
        <p:txBody>
          <a:bodyPr wrap="none" lIns="92075" tIns="46038" rIns="92075" bIns="46038" anchor="ctr"/>
          <a:lstStyle/>
          <a:p>
            <a:pPr algn="ctr" eaLnBrk="0" hangingPunct="0"/>
            <a:r>
              <a:rPr lang="en-US" sz="1200" b="1">
                <a:solidFill>
                  <a:srgbClr val="000099"/>
                </a:solidFill>
                <a:latin typeface="Arial Narrow" pitchFamily="34" charset="0"/>
              </a:rPr>
              <a:t>      </a:t>
            </a:r>
            <a:r>
              <a:rPr lang="el-GR" sz="1200" b="1">
                <a:solidFill>
                  <a:srgbClr val="000099"/>
                </a:solidFill>
                <a:latin typeface="Arial Narrow" pitchFamily="34" charset="0"/>
              </a:rPr>
              <a:t> Δ.</a:t>
            </a:r>
            <a:fld id="{B8526F23-D88D-42C8-8B44-05C8C86D410C}" type="slidenum">
              <a:rPr lang="el-GR" sz="1200" b="1">
                <a:solidFill>
                  <a:srgbClr val="000099"/>
                </a:solidFill>
                <a:latin typeface="Arial Narrow" pitchFamily="34" charset="0"/>
              </a:rPr>
              <a:pPr algn="ctr" eaLnBrk="0" hangingPunct="0"/>
              <a:t>2</a:t>
            </a:fld>
            <a:endParaRPr lang="el-GR" sz="1200">
              <a:solidFill>
                <a:srgbClr val="000099"/>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4835" name="Group 35"/>
          <p:cNvGraphicFramePr>
            <a:graphicFrameLocks noGrp="1"/>
          </p:cNvGraphicFramePr>
          <p:nvPr/>
        </p:nvGraphicFramePr>
        <p:xfrm>
          <a:off x="682625" y="2286000"/>
          <a:ext cx="7777163" cy="2881313"/>
        </p:xfrm>
        <a:graphic>
          <a:graphicData uri="http://schemas.openxmlformats.org/drawingml/2006/table">
            <a:tbl>
              <a:tblPr/>
              <a:tblGrid>
                <a:gridCol w="4394200"/>
                <a:gridCol w="3382963"/>
              </a:tblGrid>
              <a:tr h="2881313">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600" b="1" i="0" u="none" strike="noStrike" cap="none" normalizeH="0" baseline="0" dirty="0" smtClean="0">
                          <a:ln>
                            <a:noFill/>
                          </a:ln>
                          <a:solidFill>
                            <a:srgbClr val="0066FF"/>
                          </a:solidFill>
                          <a:effectLst/>
                          <a:latin typeface="Arial Narrow" pitchFamily="34" charset="0"/>
                        </a:rPr>
                        <a:t>ΕΚΤΙΜΩΜΕΝΟ ΠΟΣΟΣΤΟ </a:t>
                      </a:r>
                      <a:r>
                        <a:rPr kumimoji="0" lang="el-GR" sz="2600" b="1" i="0" u="sng" strike="noStrike" cap="none" normalizeH="0" baseline="0" dirty="0" smtClean="0">
                          <a:ln>
                            <a:noFill/>
                          </a:ln>
                          <a:solidFill>
                            <a:srgbClr val="0066FF"/>
                          </a:solidFill>
                          <a:effectLst/>
                          <a:latin typeface="Arial Narrow" pitchFamily="34" charset="0"/>
                        </a:rPr>
                        <a:t>ΑΝΕΡΓΩΝ</a:t>
                      </a:r>
                      <a:endParaRPr kumimoji="0" lang="el-GR" sz="2600" b="1" i="0" u="none" strike="noStrike" cap="none" normalizeH="0" baseline="0" dirty="0" smtClean="0">
                        <a:ln>
                          <a:noFill/>
                        </a:ln>
                        <a:solidFill>
                          <a:srgbClr val="0066FF"/>
                        </a:solidFill>
                        <a:effectLst/>
                        <a:latin typeface="Arial Narrow" pitchFamily="34" charset="0"/>
                      </a:endParaRP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600" b="1" i="0" u="none" strike="noStrike" cap="none" normalizeH="0" baseline="0" dirty="0" smtClean="0">
                          <a:ln>
                            <a:noFill/>
                          </a:ln>
                          <a:solidFill>
                            <a:srgbClr val="0066FF"/>
                          </a:solidFill>
                          <a:effectLst/>
                          <a:latin typeface="Arial Narrow" pitchFamily="34" charset="0"/>
                        </a:rPr>
                        <a:t>Φεβρουάριος 2010</a:t>
                      </a:r>
                    </a:p>
                  </a:txBody>
                  <a:tcPr anchor="ctr" horzOverflow="overflow">
                    <a:lnL w="28575"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28575" cap="flat" cmpd="sng" algn="ctr">
                      <a:solidFill>
                        <a:srgbClr val="0066FF"/>
                      </a:solidFill>
                      <a:prstDash val="solid"/>
                      <a:round/>
                      <a:headEnd type="none" w="med" len="med"/>
                      <a:tailEnd type="none" w="med" len="med"/>
                    </a:lnT>
                    <a:lnB w="28575" cap="flat" cmpd="sng" algn="ctr">
                      <a:solidFill>
                        <a:srgbClr val="0066FF"/>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5000" b="1" i="0" u="none" strike="noStrike" cap="none" normalizeH="0" baseline="0" dirty="0" smtClean="0">
                          <a:ln>
                            <a:noFill/>
                          </a:ln>
                          <a:solidFill>
                            <a:schemeClr val="bg1"/>
                          </a:solidFill>
                          <a:effectLst/>
                          <a:latin typeface="Arial Narrow" pitchFamily="34" charset="0"/>
                        </a:rPr>
                        <a:t>12%</a:t>
                      </a:r>
                    </a:p>
                  </a:txBody>
                  <a:tcPr anchor="ctr" horzOverflow="overflow">
                    <a:lnL w="12700" cap="flat" cmpd="sng" algn="ctr">
                      <a:solidFill>
                        <a:srgbClr val="0066FF"/>
                      </a:solidFill>
                      <a:prstDash val="solid"/>
                      <a:round/>
                      <a:headEnd type="none" w="med" len="med"/>
                      <a:tailEnd type="none" w="med" len="med"/>
                    </a:lnL>
                    <a:lnR w="28575" cap="flat" cmpd="sng" algn="ctr">
                      <a:solidFill>
                        <a:srgbClr val="0066FF"/>
                      </a:solidFill>
                      <a:prstDash val="solid"/>
                      <a:round/>
                      <a:headEnd type="none" w="med" len="med"/>
                      <a:tailEnd type="none" w="med" len="med"/>
                    </a:lnR>
                    <a:lnT w="28575" cap="flat" cmpd="sng" algn="ctr">
                      <a:solidFill>
                        <a:srgbClr val="0066FF"/>
                      </a:solidFill>
                      <a:prstDash val="solid"/>
                      <a:round/>
                      <a:headEnd type="none" w="med" len="med"/>
                      <a:tailEnd type="none" w="med" len="med"/>
                    </a:lnT>
                    <a:lnB w="28575" cap="flat" cmpd="sng" algn="ctr">
                      <a:solidFill>
                        <a:srgbClr val="0066FF"/>
                      </a:solidFill>
                      <a:prstDash val="solid"/>
                      <a:round/>
                      <a:headEnd type="none" w="med" len="med"/>
                      <a:tailEnd type="none" w="med" len="med"/>
                    </a:lnB>
                    <a:lnTlToBr>
                      <a:noFill/>
                    </a:lnTlToBr>
                    <a:lnBlToTr>
                      <a:noFill/>
                    </a:lnBlToTr>
                    <a:solidFill>
                      <a:srgbClr val="0066FF"/>
                    </a:solidFill>
                  </a:tcPr>
                </a:tc>
              </a:tr>
            </a:tbl>
          </a:graphicData>
        </a:graphic>
      </p:graphicFrame>
      <p:sp>
        <p:nvSpPr>
          <p:cNvPr id="76810" name="AutoShape 16"/>
          <p:cNvSpPr>
            <a:spLocks noChangeArrowheads="1"/>
          </p:cNvSpPr>
          <p:nvPr/>
        </p:nvSpPr>
        <p:spPr bwMode="auto">
          <a:xfrm>
            <a:off x="3419475" y="1357313"/>
            <a:ext cx="2232025" cy="431800"/>
          </a:xfrm>
          <a:prstGeom prst="flowChartMerge">
            <a:avLst/>
          </a:prstGeom>
          <a:solidFill>
            <a:srgbClr val="DDDDDD"/>
          </a:solidFill>
          <a:ln w="9525">
            <a:solidFill>
              <a:srgbClr val="DDDDDD"/>
            </a:solidFill>
            <a:miter lim="800000"/>
            <a:headEnd/>
            <a:tailEnd/>
          </a:ln>
        </p:spPr>
        <p:txBody>
          <a:bodyPr wrap="none" anchor="ctr"/>
          <a:lstStyle/>
          <a:p>
            <a:endParaRPr lang="en-US"/>
          </a:p>
        </p:txBody>
      </p:sp>
      <p:sp>
        <p:nvSpPr>
          <p:cNvPr id="76811" name="6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ΕΚΤΙΜΩΜΕΝΟΣ ΔΕΙΚΤΗΣ ΑΝΕΡΓΙΑΣ </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ph/>
          </p:nvPr>
        </p:nvGraphicFramePr>
        <p:xfrm>
          <a:off x="4000500" y="1857375"/>
          <a:ext cx="8240713" cy="4541838"/>
        </p:xfrm>
        <a:graphic>
          <a:graphicData uri="http://schemas.openxmlformats.org/presentationml/2006/ole">
            <p:oleObj spid="_x0000_s17410" name="Γράφημα" r:id="rId4" imgW="9867967" imgH="5438843" progId="MSGraph.Chart.8">
              <p:embed followColorScheme="full"/>
            </p:oleObj>
          </a:graphicData>
        </a:graphic>
      </p:graphicFrame>
      <p:sp>
        <p:nvSpPr>
          <p:cNvPr id="17411"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ΧΡΟΝΟΣ ΑΝΑΖΗΤΗΣΗΣ ΕΡΓΑΣΙΑΣ</a:t>
            </a:r>
            <a:endParaRPr lang="en-US" sz="2400" b="1">
              <a:solidFill>
                <a:srgbClr val="FFFFFF"/>
              </a:solidFill>
              <a:latin typeface="Arial Narrow" pitchFamily="34" charset="0"/>
            </a:endParaRPr>
          </a:p>
        </p:txBody>
      </p:sp>
      <p:sp>
        <p:nvSpPr>
          <p:cNvPr id="17412" name="Text Box 4"/>
          <p:cNvSpPr txBox="1">
            <a:spLocks noChangeArrowheads="1"/>
          </p:cNvSpPr>
          <p:nvPr/>
        </p:nvSpPr>
        <p:spPr bwMode="auto">
          <a:xfrm>
            <a:off x="-142875" y="1044575"/>
            <a:ext cx="4859338" cy="692150"/>
          </a:xfrm>
          <a:prstGeom prst="rect">
            <a:avLst/>
          </a:prstGeom>
          <a:noFill/>
          <a:ln w="12700">
            <a:noFill/>
            <a:miter lim="800000"/>
            <a:headEnd/>
            <a:tailEnd/>
          </a:ln>
        </p:spPr>
        <p:txBody>
          <a:bodyPr>
            <a:spAutoFit/>
          </a:bodyPr>
          <a:lstStyle/>
          <a:p>
            <a:pPr algn="ctr"/>
            <a:r>
              <a:rPr lang="el-GR" sz="1500" b="1">
                <a:solidFill>
                  <a:srgbClr val="000099"/>
                </a:solidFill>
                <a:latin typeface="Arial Narrow" pitchFamily="34" charset="0"/>
              </a:rPr>
              <a:t>Πόσο καιρό είστε άνεργος; </a:t>
            </a:r>
            <a:endParaRPr lang="el-GR" sz="1500" b="1">
              <a:solidFill>
                <a:srgbClr val="808080"/>
              </a:solidFill>
              <a:latin typeface="Arial Narrow" pitchFamily="34" charset="0"/>
            </a:endParaRPr>
          </a:p>
          <a:p>
            <a:pPr algn="ctr"/>
            <a:r>
              <a:rPr lang="el-GR" sz="1200" b="1">
                <a:solidFill>
                  <a:srgbClr val="990000"/>
                </a:solidFill>
                <a:latin typeface="Arial Narrow" pitchFamily="34" charset="0"/>
              </a:rPr>
              <a:t>(Απαντούν μόνο όσοι είναι άνεργοι που ζητούν εργασία για πρώτη </a:t>
            </a:r>
          </a:p>
          <a:p>
            <a:pPr algn="ctr"/>
            <a:r>
              <a:rPr lang="el-GR" sz="1200" b="1">
                <a:solidFill>
                  <a:srgbClr val="990000"/>
                </a:solidFill>
                <a:latin typeface="Arial Narrow" pitchFamily="34" charset="0"/>
              </a:rPr>
              <a:t>φορά ή έχουν χάσει την εργασία τους)</a:t>
            </a:r>
          </a:p>
        </p:txBody>
      </p:sp>
      <p:sp>
        <p:nvSpPr>
          <p:cNvPr id="17413" name="Line 5"/>
          <p:cNvSpPr>
            <a:spLocks noChangeShapeType="1"/>
          </p:cNvSpPr>
          <p:nvPr/>
        </p:nvSpPr>
        <p:spPr bwMode="auto">
          <a:xfrm>
            <a:off x="4643438" y="1052513"/>
            <a:ext cx="0" cy="5233987"/>
          </a:xfrm>
          <a:prstGeom prst="line">
            <a:avLst/>
          </a:prstGeom>
          <a:noFill/>
          <a:ln w="19050">
            <a:solidFill>
              <a:schemeClr val="tx2"/>
            </a:solidFill>
            <a:prstDash val="dash"/>
            <a:round/>
            <a:headEnd/>
            <a:tailEnd/>
          </a:ln>
        </p:spPr>
        <p:txBody>
          <a:bodyPr/>
          <a:lstStyle/>
          <a:p>
            <a:endParaRPr lang="el-GR"/>
          </a:p>
        </p:txBody>
      </p:sp>
      <p:graphicFrame>
        <p:nvGraphicFramePr>
          <p:cNvPr id="950278" name="Group 6"/>
          <p:cNvGraphicFramePr>
            <a:graphicFrameLocks noGrp="1"/>
          </p:cNvGraphicFramePr>
          <p:nvPr/>
        </p:nvGraphicFramePr>
        <p:xfrm>
          <a:off x="250825" y="3141663"/>
          <a:ext cx="4105275" cy="2463800"/>
        </p:xfrm>
        <a:graphic>
          <a:graphicData uri="http://schemas.openxmlformats.org/drawingml/2006/table">
            <a:tbl>
              <a:tblPr/>
              <a:tblGrid>
                <a:gridCol w="2463800"/>
                <a:gridCol w="1641475"/>
              </a:tblGrid>
              <a:tr h="2463800">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200" b="1" i="0" u="sng" strike="noStrike" cap="none" normalizeH="0" baseline="0" dirty="0" smtClean="0">
                          <a:ln>
                            <a:noFill/>
                          </a:ln>
                          <a:solidFill>
                            <a:srgbClr val="660066"/>
                          </a:solidFill>
                          <a:effectLst/>
                          <a:latin typeface="Arial Narrow" pitchFamily="34" charset="0"/>
                        </a:rPr>
                        <a:t>Μέσος χρόνος </a:t>
                      </a:r>
                      <a:r>
                        <a:rPr kumimoji="0" lang="el-GR" sz="2000" b="1" i="0" u="none" strike="noStrike" cap="none" normalizeH="0" baseline="0" dirty="0" smtClean="0">
                          <a:ln>
                            <a:noFill/>
                          </a:ln>
                          <a:solidFill>
                            <a:srgbClr val="660066"/>
                          </a:solidFill>
                          <a:effectLst/>
                          <a:latin typeface="Arial Narrow" pitchFamily="34" charset="0"/>
                        </a:rPr>
                        <a:t> </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000" b="1" i="0" u="none" strike="noStrike" cap="none" normalizeH="0" baseline="0" dirty="0" smtClean="0">
                          <a:ln>
                            <a:noFill/>
                          </a:ln>
                          <a:solidFill>
                            <a:srgbClr val="660066"/>
                          </a:solidFill>
                          <a:effectLst/>
                          <a:latin typeface="Arial Narrow" pitchFamily="34" charset="0"/>
                        </a:rPr>
                        <a:t>αναζήτησης εργασίας για τους άνεργους που ζητούν πρώτη φορά εργασία ή έχουν χάσει την εργασία τους </a:t>
                      </a:r>
                    </a:p>
                  </a:txBody>
                  <a:tcPr anchor="ctr" horzOverflow="overflow">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800" b="1" i="0" u="none" strike="noStrike" cap="none" normalizeH="0" baseline="0" dirty="0" smtClean="0">
                          <a:ln>
                            <a:noFill/>
                          </a:ln>
                          <a:solidFill>
                            <a:schemeClr val="bg1"/>
                          </a:solidFill>
                          <a:effectLst/>
                          <a:latin typeface="Arial Narrow" pitchFamily="34" charset="0"/>
                        </a:rPr>
                        <a:t>1</a:t>
                      </a:r>
                      <a:r>
                        <a:rPr kumimoji="0" lang="en-US" sz="2800" b="1" i="0" u="none" strike="noStrike" cap="none" normalizeH="0" baseline="0" dirty="0" smtClean="0">
                          <a:ln>
                            <a:noFill/>
                          </a:ln>
                          <a:solidFill>
                            <a:schemeClr val="bg1"/>
                          </a:solidFill>
                          <a:effectLst/>
                          <a:latin typeface="Arial Narrow" pitchFamily="34" charset="0"/>
                        </a:rPr>
                        <a:t>9</a:t>
                      </a:r>
                      <a:r>
                        <a:rPr kumimoji="0" lang="el-GR" sz="2800" b="1" i="0" u="none" strike="noStrike" cap="none" normalizeH="0" baseline="0" dirty="0" smtClean="0">
                          <a:ln>
                            <a:noFill/>
                          </a:ln>
                          <a:solidFill>
                            <a:schemeClr val="bg1"/>
                          </a:solidFill>
                          <a:effectLst/>
                          <a:latin typeface="Arial Narrow" pitchFamily="34" charset="0"/>
                        </a:rPr>
                        <a:t> μήνες</a:t>
                      </a:r>
                    </a:p>
                  </a:txBody>
                  <a:tcPr anchor="ctr" horzOverflow="overflow">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lnTlToBr>
                      <a:noFill/>
                    </a:lnTlToBr>
                    <a:lnBlToTr>
                      <a:noFill/>
                    </a:lnBlToTr>
                    <a:solidFill>
                      <a:srgbClr val="660066"/>
                    </a:solidFill>
                  </a:tcPr>
                </a:tc>
              </a:tr>
            </a:tbl>
          </a:graphicData>
        </a:graphic>
      </p:graphicFrame>
      <p:sp>
        <p:nvSpPr>
          <p:cNvPr id="17422" name="AutoShape 14"/>
          <p:cNvSpPr>
            <a:spLocks noChangeArrowheads="1"/>
          </p:cNvSpPr>
          <p:nvPr/>
        </p:nvSpPr>
        <p:spPr bwMode="auto">
          <a:xfrm>
            <a:off x="5867400" y="2276475"/>
            <a:ext cx="2232025" cy="431800"/>
          </a:xfrm>
          <a:prstGeom prst="flowChartMerge">
            <a:avLst/>
          </a:prstGeom>
          <a:solidFill>
            <a:srgbClr val="333399"/>
          </a:solidFill>
          <a:ln w="9525">
            <a:solidFill>
              <a:srgbClr val="333399"/>
            </a:solidFill>
            <a:miter lim="800000"/>
            <a:headEnd/>
            <a:tailEnd/>
          </a:ln>
        </p:spPr>
        <p:txBody>
          <a:bodyPr wrap="none" anchor="ctr"/>
          <a:lstStyle/>
          <a:p>
            <a:endParaRPr lang="en-US"/>
          </a:p>
        </p:txBody>
      </p:sp>
      <p:sp>
        <p:nvSpPr>
          <p:cNvPr id="17423" name="AutoShape 15"/>
          <p:cNvSpPr>
            <a:spLocks noChangeArrowheads="1"/>
          </p:cNvSpPr>
          <p:nvPr/>
        </p:nvSpPr>
        <p:spPr bwMode="auto">
          <a:xfrm>
            <a:off x="1187450" y="2276475"/>
            <a:ext cx="2232025" cy="431800"/>
          </a:xfrm>
          <a:prstGeom prst="flowChartMerge">
            <a:avLst/>
          </a:prstGeom>
          <a:solidFill>
            <a:srgbClr val="660066"/>
          </a:solidFill>
          <a:ln w="9525">
            <a:solidFill>
              <a:srgbClr val="660066"/>
            </a:solidFill>
            <a:miter lim="800000"/>
            <a:headEnd/>
            <a:tailEnd/>
          </a:ln>
        </p:spPr>
        <p:txBody>
          <a:bodyPr wrap="none" anchor="ctr"/>
          <a:lstStyle/>
          <a:p>
            <a:endParaRPr lang="en-US"/>
          </a:p>
        </p:txBody>
      </p:sp>
      <p:sp>
        <p:nvSpPr>
          <p:cNvPr id="17424" name="Text Box 18"/>
          <p:cNvSpPr txBox="1">
            <a:spLocks noChangeArrowheads="1"/>
          </p:cNvSpPr>
          <p:nvPr/>
        </p:nvSpPr>
        <p:spPr bwMode="auto">
          <a:xfrm>
            <a:off x="4537075" y="1052513"/>
            <a:ext cx="4572000" cy="692150"/>
          </a:xfrm>
          <a:prstGeom prst="rect">
            <a:avLst/>
          </a:prstGeom>
          <a:noFill/>
          <a:ln w="12700">
            <a:noFill/>
            <a:miter lim="800000"/>
            <a:headEnd/>
            <a:tailEnd/>
          </a:ln>
        </p:spPr>
        <p:txBody>
          <a:bodyPr>
            <a:spAutoFit/>
          </a:bodyPr>
          <a:lstStyle/>
          <a:p>
            <a:pPr algn="ctr"/>
            <a:r>
              <a:rPr lang="el-GR" sz="1500" b="1">
                <a:solidFill>
                  <a:srgbClr val="000099"/>
                </a:solidFill>
                <a:latin typeface="Arial Narrow" pitchFamily="34" charset="0"/>
              </a:rPr>
              <a:t>Είστε γραμμένος στον ΟΑΕΔ;</a:t>
            </a:r>
            <a:endParaRPr lang="el-GR" sz="1500" b="1">
              <a:solidFill>
                <a:srgbClr val="808080"/>
              </a:solidFill>
              <a:latin typeface="Arial Narrow" pitchFamily="34" charset="0"/>
            </a:endParaRPr>
          </a:p>
          <a:p>
            <a:pPr algn="ctr"/>
            <a:r>
              <a:rPr lang="el-GR" sz="1200" b="1">
                <a:solidFill>
                  <a:srgbClr val="990000"/>
                </a:solidFill>
                <a:latin typeface="Arial Narrow" pitchFamily="34" charset="0"/>
              </a:rPr>
              <a:t>(Απαντούν μόνο όσοι είναι άνεργοι που ζητούν εργασία για πρώτη</a:t>
            </a:r>
          </a:p>
          <a:p>
            <a:pPr algn="ctr"/>
            <a:r>
              <a:rPr lang="el-GR" sz="1200" b="1">
                <a:solidFill>
                  <a:srgbClr val="990000"/>
                </a:solidFill>
                <a:latin typeface="Arial Narrow" pitchFamily="34" charset="0"/>
              </a:rPr>
              <a:t>φορά ή έχουν χάσει την εργασία τους)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endParaRPr lang="en-US" sz="2400" b="1" dirty="0">
              <a:solidFill>
                <a:srgbClr val="FFFFFF"/>
              </a:solidFill>
              <a:effectLst>
                <a:outerShdw blurRad="38100" dist="38100" dir="2700000" algn="tl">
                  <a:srgbClr val="000000"/>
                </a:outerShdw>
              </a:effectLst>
              <a:latin typeface="Arial Narrow" pitchFamily="34" charset="0"/>
            </a:endParaRPr>
          </a:p>
        </p:txBody>
      </p:sp>
      <p:sp>
        <p:nvSpPr>
          <p:cNvPr id="9" name="8 - Ραβδωτό δεξιό βέλος"/>
          <p:cNvSpPr/>
          <p:nvPr/>
        </p:nvSpPr>
        <p:spPr>
          <a:xfrm>
            <a:off x="6000750" y="2143125"/>
            <a:ext cx="1357313" cy="1000125"/>
          </a:xfrm>
          <a:prstGeom prst="stripedRightArrow">
            <a:avLst/>
          </a:prstGeom>
          <a:solidFill>
            <a:srgbClr val="969696"/>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Στρογγυλεμένο ορθογώνιο"/>
          <p:cNvSpPr/>
          <p:nvPr/>
        </p:nvSpPr>
        <p:spPr>
          <a:xfrm>
            <a:off x="1714500" y="1285875"/>
            <a:ext cx="3714750" cy="2571750"/>
          </a:xfrm>
          <a:prstGeom prst="roundRect">
            <a:avLst/>
          </a:prstGeom>
          <a:solidFill>
            <a:srgbClr val="3366C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latin typeface="Arial Narrow" pitchFamily="34" charset="0"/>
              </a:rPr>
              <a:t>Στις ερωτήσεις που ακολουθούν εξαιρούνται οι άνεργοι που ζητούν εργασία για πρώτη φορά </a:t>
            </a:r>
          </a:p>
        </p:txBody>
      </p:sp>
      <p:sp>
        <p:nvSpPr>
          <p:cNvPr id="5" name="4 - Ορθογώνιο"/>
          <p:cNvSpPr>
            <a:spLocks noChangeArrowheads="1"/>
          </p:cNvSpPr>
          <p:nvPr/>
        </p:nvSpPr>
        <p:spPr bwMode="auto">
          <a:xfrm>
            <a:off x="-32" y="4786321"/>
            <a:ext cx="9144000" cy="2071703"/>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77832" name="Rectangle 20"/>
          <p:cNvSpPr>
            <a:spLocks noChangeArrowheads="1"/>
          </p:cNvSpPr>
          <p:nvPr/>
        </p:nvSpPr>
        <p:spPr bwMode="auto">
          <a:xfrm>
            <a:off x="-219075" y="6456363"/>
            <a:ext cx="1219200" cy="354012"/>
          </a:xfrm>
          <a:prstGeom prst="rect">
            <a:avLst/>
          </a:prstGeom>
          <a:noFill/>
          <a:ln w="9525">
            <a:noFill/>
            <a:miter lim="800000"/>
            <a:headEnd/>
            <a:tailEnd/>
          </a:ln>
        </p:spPr>
        <p:txBody>
          <a:bodyPr wrap="none" lIns="92075" tIns="46038" rIns="92075" bIns="46038" anchor="ctr"/>
          <a:lstStyle/>
          <a:p>
            <a:pPr algn="ctr" eaLnBrk="0" hangingPunct="0"/>
            <a:r>
              <a:rPr lang="el-GR" sz="1200" b="1">
                <a:solidFill>
                  <a:srgbClr val="000099"/>
                </a:solidFill>
                <a:latin typeface="Arial Narrow" pitchFamily="34" charset="0"/>
              </a:rPr>
              <a:t>©</a:t>
            </a:r>
            <a:r>
              <a:rPr lang="en-US" sz="1200" b="1">
                <a:solidFill>
                  <a:srgbClr val="000099"/>
                </a:solidFill>
                <a:latin typeface="Arial Narrow" pitchFamily="34" charset="0"/>
              </a:rPr>
              <a:t> V</a:t>
            </a:r>
            <a:r>
              <a:rPr lang="en-US" sz="1200" b="1">
                <a:solidFill>
                  <a:srgbClr val="000099"/>
                </a:solidFill>
                <a:latin typeface="Arial Narrow" pitchFamily="34" charset="0"/>
                <a:sym typeface="Symbol" pitchFamily="18" charset="2"/>
              </a:rPr>
              <a:t>PRC</a:t>
            </a:r>
            <a:endParaRPr lang="el-GR" sz="1200">
              <a:solidFill>
                <a:srgbClr val="000099"/>
              </a:solidFill>
              <a:latin typeface="Arial Narrow" pitchFamily="34" charset="0"/>
            </a:endParaRPr>
          </a:p>
        </p:txBody>
      </p:sp>
      <p:sp>
        <p:nvSpPr>
          <p:cNvPr id="11" name="10 - Ορθογώνιο"/>
          <p:cNvSpPr>
            <a:spLocks noChangeArrowheads="1"/>
          </p:cNvSpPr>
          <p:nvPr/>
        </p:nvSpPr>
        <p:spPr bwMode="auto">
          <a:xfrm flipV="1">
            <a:off x="0" y="4275138"/>
            <a:ext cx="9144000" cy="161925"/>
          </a:xfrm>
          <a:prstGeom prst="rect">
            <a:avLst/>
          </a:prstGeom>
          <a:solidFill>
            <a:srgbClr val="C0C0C0"/>
          </a:solidFill>
          <a:ln w="50800" cap="rnd" cmpd="thickThin" algn="ctr">
            <a:noFill/>
            <a:miter lim="800000"/>
            <a:headEnd/>
            <a:tailEnd/>
          </a:ln>
          <a:scene3d>
            <a:camera prst="orthographicFront"/>
            <a:lightRig rig="threePt" dir="t"/>
          </a:scene3d>
          <a:sp3d>
            <a:bevelT/>
          </a:sp3d>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2" name="42 - Ορθογώνιο"/>
          <p:cNvSpPr>
            <a:spLocks noChangeArrowheads="1"/>
          </p:cNvSpPr>
          <p:nvPr/>
        </p:nvSpPr>
        <p:spPr bwMode="auto">
          <a:xfrm flipV="1">
            <a:off x="395288" y="4508500"/>
            <a:ext cx="8748712" cy="73025"/>
          </a:xfrm>
          <a:prstGeom prst="rect">
            <a:avLst/>
          </a:prstGeom>
          <a:solidFill>
            <a:srgbClr val="000080"/>
          </a:solidFill>
          <a:ln w="50800" cap="rnd" cmpd="thickThin" algn="ctr">
            <a:noFill/>
            <a:miter lim="800000"/>
            <a:headEnd/>
            <a:tailEnd/>
          </a:ln>
          <a:scene3d>
            <a:camera prst="orthographicFront"/>
            <a:lightRig rig="threePt" dir="t"/>
          </a:scene3d>
          <a:sp3d>
            <a:bevelT/>
          </a:sp3d>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3" name="12 - Ορθογώνιο"/>
          <p:cNvSpPr>
            <a:spLocks noChangeArrowheads="1"/>
          </p:cNvSpPr>
          <p:nvPr/>
        </p:nvSpPr>
        <p:spPr bwMode="auto">
          <a:xfrm>
            <a:off x="1619250" y="4651375"/>
            <a:ext cx="7524750" cy="71438"/>
          </a:xfrm>
          <a:prstGeom prst="rect">
            <a:avLst/>
          </a:prstGeom>
          <a:solidFill>
            <a:srgbClr val="969696"/>
          </a:solidFill>
          <a:ln w="50800" cap="rnd" cmpd="thickThin" algn="ctr">
            <a:noFill/>
            <a:miter lim="800000"/>
            <a:headEnd/>
            <a:tailEnd/>
          </a:ln>
          <a:scene3d>
            <a:camera prst="orthographicFront"/>
            <a:lightRig rig="threePt" dir="t"/>
          </a:scene3d>
          <a:sp3d>
            <a:bevelT/>
          </a:sp3d>
        </p:spPr>
        <p:txBody>
          <a:bodyPr anchor="ctr"/>
          <a:lstStyle/>
          <a:p>
            <a:pPr algn="ctr" fontAlgn="auto">
              <a:spcBef>
                <a:spcPts val="0"/>
              </a:spcBef>
              <a:spcAft>
                <a:spcPts val="0"/>
              </a:spcAft>
              <a:defRPr/>
            </a:pPr>
            <a:endParaRPr lang="en-US" dirty="0">
              <a:solidFill>
                <a:schemeClr val="lt1"/>
              </a:solidFill>
              <a:latin typeface="+mn-lt"/>
            </a:endParaRPr>
          </a:p>
        </p:txBody>
      </p:sp>
      <p:sp>
        <p:nvSpPr>
          <p:cNvPr id="77842" name="Rectangle 22"/>
          <p:cNvSpPr>
            <a:spLocks noChangeArrowheads="1"/>
          </p:cNvSpPr>
          <p:nvPr/>
        </p:nvSpPr>
        <p:spPr bwMode="auto">
          <a:xfrm>
            <a:off x="8101013" y="6429375"/>
            <a:ext cx="1219200" cy="381000"/>
          </a:xfrm>
          <a:prstGeom prst="rect">
            <a:avLst/>
          </a:prstGeom>
          <a:noFill/>
          <a:ln w="9525">
            <a:noFill/>
            <a:miter lim="800000"/>
            <a:headEnd/>
            <a:tailEnd/>
          </a:ln>
        </p:spPr>
        <p:txBody>
          <a:bodyPr wrap="none" lIns="92075" tIns="46038" rIns="92075" bIns="46038" anchor="ctr"/>
          <a:lstStyle/>
          <a:p>
            <a:pPr algn="ctr" eaLnBrk="0" hangingPunct="0"/>
            <a:r>
              <a:rPr lang="en-US" sz="1200" b="1">
                <a:solidFill>
                  <a:srgbClr val="000099"/>
                </a:solidFill>
                <a:latin typeface="Arial Narrow" pitchFamily="34" charset="0"/>
              </a:rPr>
              <a:t>      </a:t>
            </a:r>
            <a:r>
              <a:rPr lang="el-GR" sz="1200" b="1">
                <a:solidFill>
                  <a:srgbClr val="000099"/>
                </a:solidFill>
                <a:latin typeface="Arial Narrow" pitchFamily="34" charset="0"/>
              </a:rPr>
              <a:t> Δ.</a:t>
            </a:r>
            <a:fld id="{0CB4383A-B982-4206-950A-EC14027AA4C3}" type="slidenum">
              <a:rPr lang="el-GR" sz="1200" b="1">
                <a:solidFill>
                  <a:srgbClr val="000099"/>
                </a:solidFill>
                <a:latin typeface="Arial Narrow" pitchFamily="34" charset="0"/>
              </a:rPr>
              <a:pPr algn="ctr" eaLnBrk="0" hangingPunct="0"/>
              <a:t>22</a:t>
            </a:fld>
            <a:endParaRPr lang="el-GR" sz="1200">
              <a:solidFill>
                <a:srgbClr val="000099"/>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23"/>
          <p:cNvSpPr>
            <a:spLocks noChangeArrowheads="1"/>
          </p:cNvSpPr>
          <p:nvPr/>
        </p:nvSpPr>
        <p:spPr bwMode="auto">
          <a:xfrm>
            <a:off x="4572000" y="4352925"/>
            <a:ext cx="792163" cy="790575"/>
          </a:xfrm>
          <a:prstGeom prst="ellipse">
            <a:avLst/>
          </a:prstGeom>
          <a:solidFill>
            <a:srgbClr val="C0C0C0"/>
          </a:solidFill>
          <a:ln w="9525">
            <a:solidFill>
              <a:srgbClr val="DDDDDD"/>
            </a:solidFill>
            <a:round/>
            <a:headEnd/>
            <a:tailEnd/>
          </a:ln>
        </p:spPr>
        <p:txBody>
          <a:bodyPr wrap="none" anchor="ctr"/>
          <a:lstStyle/>
          <a:p>
            <a:endParaRPr lang="en-US"/>
          </a:p>
        </p:txBody>
      </p:sp>
      <p:graphicFrame>
        <p:nvGraphicFramePr>
          <p:cNvPr id="18434" name="Object 18"/>
          <p:cNvGraphicFramePr>
            <a:graphicFrameLocks noChangeAspect="1"/>
          </p:cNvGraphicFramePr>
          <p:nvPr>
            <p:ph/>
          </p:nvPr>
        </p:nvGraphicFramePr>
        <p:xfrm>
          <a:off x="-973138" y="2052638"/>
          <a:ext cx="8240713" cy="4541837"/>
        </p:xfrm>
        <a:graphic>
          <a:graphicData uri="http://schemas.openxmlformats.org/presentationml/2006/ole">
            <p:oleObj spid="_x0000_s18434" name="Γράφημα" r:id="rId4" imgW="9867967" imgH="5438843" progId="MSGraph.Chart.8">
              <p:embed followColorScheme="full"/>
            </p:oleObj>
          </a:graphicData>
        </a:graphic>
      </p:graphicFrame>
      <p:sp>
        <p:nvSpPr>
          <p:cNvPr id="18436"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ΜΟΡΦΕΣ ΕΡΓΑΣΙΑΣ </a:t>
            </a:r>
            <a:endParaRPr lang="en-US" sz="2400" b="1">
              <a:solidFill>
                <a:srgbClr val="FFFFFF"/>
              </a:solidFill>
              <a:latin typeface="Arial Narrow" pitchFamily="34" charset="0"/>
            </a:endParaRPr>
          </a:p>
        </p:txBody>
      </p:sp>
      <p:sp>
        <p:nvSpPr>
          <p:cNvPr id="18437" name="Rectangle 24"/>
          <p:cNvSpPr>
            <a:spLocks noChangeArrowheads="1"/>
          </p:cNvSpPr>
          <p:nvPr/>
        </p:nvSpPr>
        <p:spPr bwMode="auto">
          <a:xfrm>
            <a:off x="5580063" y="2347913"/>
            <a:ext cx="3240087" cy="1368425"/>
          </a:xfrm>
          <a:prstGeom prst="rect">
            <a:avLst/>
          </a:prstGeom>
          <a:solidFill>
            <a:srgbClr val="C0C0C0"/>
          </a:solidFill>
          <a:ln w="9525">
            <a:noFill/>
            <a:miter lim="800000"/>
            <a:headEnd/>
            <a:tailEnd/>
          </a:ln>
        </p:spPr>
        <p:txBody>
          <a:bodyPr wrap="none" anchor="ctr"/>
          <a:lstStyle/>
          <a:p>
            <a:pPr algn="ctr"/>
            <a:r>
              <a:rPr lang="el-GR" sz="1700" b="1">
                <a:solidFill>
                  <a:srgbClr val="000099"/>
                </a:solidFill>
                <a:latin typeface="Arial Narrow" pitchFamily="34" charset="0"/>
              </a:rPr>
              <a:t>ΕΚΤΙΜΩΜΕΝΟΣ</a:t>
            </a:r>
            <a:r>
              <a:rPr lang="en-US" sz="1700" b="1">
                <a:solidFill>
                  <a:srgbClr val="000099"/>
                </a:solidFill>
                <a:latin typeface="Arial Narrow" pitchFamily="34" charset="0"/>
              </a:rPr>
              <a:t> </a:t>
            </a:r>
            <a:r>
              <a:rPr lang="el-GR" sz="1700" b="1">
                <a:solidFill>
                  <a:srgbClr val="000099"/>
                </a:solidFill>
                <a:latin typeface="Arial Narrow" pitchFamily="34" charset="0"/>
              </a:rPr>
              <a:t>ΜΕΣΟΣ ΑΡΙΘΜΟΣ </a:t>
            </a:r>
          </a:p>
          <a:p>
            <a:pPr algn="ctr"/>
            <a:r>
              <a:rPr lang="el-GR" sz="1700" b="1">
                <a:solidFill>
                  <a:srgbClr val="000099"/>
                </a:solidFill>
                <a:latin typeface="Arial Narrow" pitchFamily="34" charset="0"/>
              </a:rPr>
              <a:t>ΣΤΟ ΜΙΣΘΩΤΟ ΠΛΗΘΥΣΜΟ </a:t>
            </a:r>
          </a:p>
          <a:p>
            <a:pPr algn="ctr"/>
            <a:r>
              <a:rPr lang="el-GR" sz="1700" b="1">
                <a:solidFill>
                  <a:srgbClr val="000099"/>
                </a:solidFill>
                <a:latin typeface="Arial Narrow" pitchFamily="34" charset="0"/>
              </a:rPr>
              <a:t>ΤΗΣ ΧΩΡΑΣ</a:t>
            </a:r>
          </a:p>
          <a:p>
            <a:pPr algn="ctr"/>
            <a:r>
              <a:rPr lang="el-GR" sz="2800" b="1">
                <a:solidFill>
                  <a:srgbClr val="A50021"/>
                </a:solidFill>
                <a:latin typeface="Arial Narrow" pitchFamily="34" charset="0"/>
              </a:rPr>
              <a:t>270.228</a:t>
            </a:r>
          </a:p>
        </p:txBody>
      </p:sp>
      <p:sp>
        <p:nvSpPr>
          <p:cNvPr id="18438" name="AutoShape 25"/>
          <p:cNvSpPr>
            <a:spLocks noChangeArrowheads="1"/>
          </p:cNvSpPr>
          <p:nvPr/>
        </p:nvSpPr>
        <p:spPr bwMode="auto">
          <a:xfrm rot="16234492" flipH="1">
            <a:off x="5470526" y="3967162"/>
            <a:ext cx="1008062" cy="792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898 h 21600"/>
              <a:gd name="T20" fmla="*/ 1842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21" y="0"/>
                </a:moveTo>
                <a:lnTo>
                  <a:pt x="11241" y="7385"/>
                </a:lnTo>
                <a:lnTo>
                  <a:pt x="14415" y="7385"/>
                </a:lnTo>
                <a:lnTo>
                  <a:pt x="14415" y="16898"/>
                </a:lnTo>
                <a:lnTo>
                  <a:pt x="0" y="16898"/>
                </a:lnTo>
                <a:lnTo>
                  <a:pt x="0" y="21600"/>
                </a:lnTo>
                <a:lnTo>
                  <a:pt x="18426" y="21600"/>
                </a:lnTo>
                <a:lnTo>
                  <a:pt x="18426" y="7385"/>
                </a:lnTo>
                <a:lnTo>
                  <a:pt x="21600" y="7385"/>
                </a:lnTo>
                <a:close/>
              </a:path>
            </a:pathLst>
          </a:custGeom>
          <a:solidFill>
            <a:srgbClr val="A50021"/>
          </a:solidFill>
          <a:ln w="9525">
            <a:solidFill>
              <a:srgbClr val="A50021"/>
            </a:solidFill>
            <a:miter lim="800000"/>
            <a:headEnd/>
            <a:tailEnd/>
          </a:ln>
        </p:spPr>
        <p:txBody>
          <a:bodyPr wrap="none" anchor="ctr"/>
          <a:lstStyle/>
          <a:p>
            <a:endParaRPr lang="el-GR"/>
          </a:p>
        </p:txBody>
      </p:sp>
      <p:sp>
        <p:nvSpPr>
          <p:cNvPr id="18439" name="Text Box 4"/>
          <p:cNvSpPr txBox="1">
            <a:spLocks noChangeArrowheads="1"/>
          </p:cNvSpPr>
          <p:nvPr/>
        </p:nvSpPr>
        <p:spPr bwMode="auto">
          <a:xfrm>
            <a:off x="36513" y="908050"/>
            <a:ext cx="9144000" cy="793750"/>
          </a:xfrm>
          <a:prstGeom prst="rect">
            <a:avLst/>
          </a:prstGeom>
          <a:noFill/>
          <a:ln w="12700">
            <a:noFill/>
            <a:miter lim="800000"/>
            <a:headEnd/>
            <a:tailEnd/>
          </a:ln>
        </p:spPr>
        <p:txBody>
          <a:bodyPr>
            <a:spAutoFit/>
          </a:bodyPr>
          <a:lstStyle/>
          <a:p>
            <a:pPr algn="ctr"/>
            <a:r>
              <a:rPr lang="el-GR" sz="1600" b="1">
                <a:solidFill>
                  <a:srgbClr val="000099"/>
                </a:solidFill>
                <a:latin typeface="Arial Narrow" pitchFamily="34" charset="0"/>
              </a:rPr>
              <a:t>Μήπως τυχαίνει να εργάζεσθε με Δελτίο Παροχής Υπηρεσιών αλλά σε σταθερή βάση σε κάποια επιχείρηση (δηλαδή με σταθερό ωράριο, καθημερινή εργασία, κ.λπ.);</a:t>
            </a:r>
            <a:endParaRPr lang="el-GR" sz="1600" b="1">
              <a:solidFill>
                <a:srgbClr val="808080"/>
              </a:solidFill>
              <a:latin typeface="Arial Narrow" pitchFamily="34" charset="0"/>
            </a:endParaRPr>
          </a:p>
          <a:p>
            <a:pPr algn="ctr"/>
            <a:r>
              <a:rPr lang="el-GR" sz="1400" b="1">
                <a:solidFill>
                  <a:srgbClr val="990000"/>
                </a:solidFill>
                <a:latin typeface="Arial Narrow" pitchFamily="34" charset="0"/>
              </a:rPr>
              <a:t>(Σύνολο δείγματος μισθωτών / ανέργων)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904875"/>
          <a:ext cx="9210675" cy="5600700"/>
        </p:xfrm>
        <a:graphic>
          <a:graphicData uri="http://schemas.openxmlformats.org/presentationml/2006/ole">
            <p:oleObj spid="_x0000_s19458" name="Γράφημα" r:id="rId4" imgW="9801343" imgH="5972243" progId="MSGraph.Chart.8">
              <p:embed followColorScheme="full"/>
            </p:oleObj>
          </a:graphicData>
        </a:graphic>
      </p:graphicFrame>
      <p:sp>
        <p:nvSpPr>
          <p:cNvPr id="19459" name="Rectangle 3"/>
          <p:cNvSpPr>
            <a:spLocks noChangeArrowheads="1"/>
          </p:cNvSpPr>
          <p:nvPr/>
        </p:nvSpPr>
        <p:spPr bwMode="auto">
          <a:xfrm>
            <a:off x="0" y="836613"/>
            <a:ext cx="9144000" cy="454025"/>
          </a:xfrm>
          <a:prstGeom prst="rect">
            <a:avLst/>
          </a:prstGeom>
          <a:noFill/>
          <a:ln w="9525">
            <a:noFill/>
            <a:miter lim="800000"/>
            <a:headEnd/>
            <a:tailEnd/>
          </a:ln>
        </p:spPr>
        <p:txBody>
          <a:bodyPr/>
          <a:lstStyle/>
          <a:p>
            <a:pPr algn="ctr" eaLnBrk="0" hangingPunct="0"/>
            <a:r>
              <a:rPr lang="el-GR" sz="1600" b="1">
                <a:solidFill>
                  <a:srgbClr val="000099"/>
                </a:solidFill>
                <a:latin typeface="Arial Narrow" pitchFamily="34" charset="0"/>
              </a:rPr>
              <a:t>Μήπως τυχαίνει να εργάζεσθε με Δελτίο Παροχής Υπηρεσιών αλλά σε σταθερή βάση σε κάποια επιχείρηση (δηλαδή με σταθερό ωράριο, καθημερινή εργασία, κ.λπ.);</a:t>
            </a:r>
            <a:r>
              <a:rPr lang="el-GR" sz="1600" b="1">
                <a:solidFill>
                  <a:srgbClr val="808080"/>
                </a:solidFill>
                <a:latin typeface="Arial Narrow" pitchFamily="34" charset="0"/>
              </a:rPr>
              <a:t/>
            </a:r>
            <a:br>
              <a:rPr lang="el-GR" sz="1600" b="1">
                <a:solidFill>
                  <a:srgbClr val="808080"/>
                </a:solidFill>
                <a:latin typeface="Arial Narrow" pitchFamily="34" charset="0"/>
              </a:rPr>
            </a:br>
            <a:r>
              <a:rPr lang="el-GR" sz="1400" b="1">
                <a:solidFill>
                  <a:srgbClr val="A50021"/>
                </a:solidFill>
                <a:latin typeface="Arial Narrow" pitchFamily="34" charset="0"/>
              </a:rPr>
              <a:t>(Κατά ηλικιακή κατηγορία, %)</a:t>
            </a:r>
            <a:endParaRPr lang="en-GB" sz="1400" b="1">
              <a:solidFill>
                <a:srgbClr val="A50021"/>
              </a:solidFill>
              <a:latin typeface="Arial Narrow" pitchFamily="34" charset="0"/>
            </a:endParaRPr>
          </a:p>
        </p:txBody>
      </p:sp>
      <p:sp>
        <p:nvSpPr>
          <p:cNvPr id="19460"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ΜΟΡΦΕΣ ΕΡΓΑΣΙΑΣ </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0" y="714375"/>
          <a:ext cx="11304588" cy="5949950"/>
        </p:xfrm>
        <a:graphic>
          <a:graphicData uri="http://schemas.openxmlformats.org/presentationml/2006/ole">
            <p:oleObj spid="_x0000_s20482" name="Γράφημα" r:id="rId4" imgW="10544192" imgH="5553143" progId="MSGraph.Chart.8">
              <p:embed followColorScheme="full"/>
            </p:oleObj>
          </a:graphicData>
        </a:graphic>
      </p:graphicFrame>
      <p:sp>
        <p:nvSpPr>
          <p:cNvPr id="20483" name="Rectangle 3"/>
          <p:cNvSpPr>
            <a:spLocks noChangeArrowheads="1"/>
          </p:cNvSpPr>
          <p:nvPr/>
        </p:nvSpPr>
        <p:spPr bwMode="auto">
          <a:xfrm>
            <a:off x="0" y="887413"/>
            <a:ext cx="9144000" cy="454025"/>
          </a:xfrm>
          <a:prstGeom prst="rect">
            <a:avLst/>
          </a:prstGeom>
          <a:noFill/>
          <a:ln w="9525">
            <a:noFill/>
            <a:miter lim="800000"/>
            <a:headEnd/>
            <a:tailEnd/>
          </a:ln>
        </p:spPr>
        <p:txBody>
          <a:bodyPr/>
          <a:lstStyle/>
          <a:p>
            <a:pPr algn="ctr" eaLnBrk="0" hangingPunct="0"/>
            <a:r>
              <a:rPr lang="el-GR" sz="1600" b="1">
                <a:solidFill>
                  <a:srgbClr val="000099"/>
                </a:solidFill>
                <a:latin typeface="Arial Narrow" pitchFamily="34" charset="0"/>
              </a:rPr>
              <a:t>Μήπως τυχαίνει να εργάζεσθε με Δελτίο Παροχής Υπηρεσιών αλλά σε σταθερή βάση σε κάποια επιχείρηση (δηλαδή με σταθερό ωράριο, καθημερινή εργασία, κ.λπ.);</a:t>
            </a:r>
            <a:r>
              <a:rPr lang="el-GR" sz="1600" b="1">
                <a:solidFill>
                  <a:srgbClr val="808080"/>
                </a:solidFill>
                <a:latin typeface="Arial Narrow" pitchFamily="34" charset="0"/>
              </a:rPr>
              <a:t/>
            </a:r>
            <a:br>
              <a:rPr lang="el-GR" sz="1600" b="1">
                <a:solidFill>
                  <a:srgbClr val="808080"/>
                </a:solidFill>
                <a:latin typeface="Arial Narrow" pitchFamily="34" charset="0"/>
              </a:rPr>
            </a:br>
            <a:r>
              <a:rPr lang="el-GR" sz="1400" b="1">
                <a:solidFill>
                  <a:srgbClr val="990000"/>
                </a:solidFill>
                <a:latin typeface="Arial Narrow" pitchFamily="34" charset="0"/>
              </a:rPr>
              <a:t>(Κατά κατηγορία μισθωτών, %)</a:t>
            </a:r>
            <a:endParaRPr lang="en-GB" sz="1400" b="1">
              <a:solidFill>
                <a:srgbClr val="990000"/>
              </a:solidFill>
              <a:latin typeface="Arial Narrow" pitchFamily="34" charset="0"/>
            </a:endParaRPr>
          </a:p>
        </p:txBody>
      </p:sp>
      <p:sp>
        <p:nvSpPr>
          <p:cNvPr id="20484"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ΜΟΡΦΕΣ ΕΡΓΑΣΙΑΣ </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    ΧΡΟΝΟΣ ΕΡΓΑΣΙΑΣ</a:t>
            </a:r>
            <a:endParaRPr lang="en-US" sz="2400" b="1">
              <a:solidFill>
                <a:srgbClr val="FFFFFF"/>
              </a:solidFill>
              <a:latin typeface="Arial Narrow" pitchFamily="34" charset="0"/>
            </a:endParaRPr>
          </a:p>
        </p:txBody>
      </p:sp>
      <p:sp>
        <p:nvSpPr>
          <p:cNvPr id="78851" name="Text Box 6"/>
          <p:cNvSpPr txBox="1">
            <a:spLocks noChangeArrowheads="1"/>
          </p:cNvSpPr>
          <p:nvPr/>
        </p:nvSpPr>
        <p:spPr bwMode="auto">
          <a:xfrm>
            <a:off x="144463" y="908050"/>
            <a:ext cx="8964612" cy="809625"/>
          </a:xfrm>
          <a:prstGeom prst="rect">
            <a:avLst/>
          </a:prstGeom>
          <a:noFill/>
          <a:ln w="12700">
            <a:noFill/>
            <a:miter lim="800000"/>
            <a:headEnd/>
            <a:tailEnd/>
          </a:ln>
        </p:spPr>
        <p:txBody>
          <a:bodyPr>
            <a:spAutoFit/>
          </a:bodyPr>
          <a:lstStyle/>
          <a:p>
            <a:pPr algn="ctr"/>
            <a:r>
              <a:rPr lang="el-GR" sz="1600" b="1">
                <a:solidFill>
                  <a:srgbClr val="000099"/>
                </a:solidFill>
                <a:latin typeface="Arial Narrow" pitchFamily="34" charset="0"/>
              </a:rPr>
              <a:t>Πόσες ώρες εργάζεσθε (εργαζόσασταν / άνεργος) συνολικά την εβδομάδα</a:t>
            </a:r>
          </a:p>
          <a:p>
            <a:pPr algn="ctr"/>
            <a:r>
              <a:rPr lang="el-GR" sz="1600" b="1">
                <a:solidFill>
                  <a:srgbClr val="000099"/>
                </a:solidFill>
                <a:latin typeface="Arial Narrow" pitchFamily="34" charset="0"/>
              </a:rPr>
              <a:t>(από Δευτέρα έως Παρασκευή) στην κύρια (βασική) εργασία σας;</a:t>
            </a:r>
          </a:p>
          <a:p>
            <a:pPr algn="ctr"/>
            <a:r>
              <a:rPr lang="el-GR" sz="1400" b="1">
                <a:solidFill>
                  <a:srgbClr val="990000"/>
                </a:solidFill>
                <a:latin typeface="Arial Narrow" pitchFamily="34" charset="0"/>
              </a:rPr>
              <a:t>(Σύνολο δείγματος μισθωτών / ανέργων)</a:t>
            </a:r>
            <a:r>
              <a:rPr lang="el-GR" sz="1500" b="1">
                <a:solidFill>
                  <a:srgbClr val="000099"/>
                </a:solidFill>
                <a:latin typeface="Arial Narrow" pitchFamily="34" charset="0"/>
              </a:rPr>
              <a:t> </a:t>
            </a:r>
          </a:p>
        </p:txBody>
      </p:sp>
      <p:graphicFrame>
        <p:nvGraphicFramePr>
          <p:cNvPr id="844835" name="Group 35"/>
          <p:cNvGraphicFramePr>
            <a:graphicFrameLocks noGrp="1"/>
          </p:cNvGraphicFramePr>
          <p:nvPr/>
        </p:nvGraphicFramePr>
        <p:xfrm>
          <a:off x="682625" y="2565400"/>
          <a:ext cx="7777163" cy="2881313"/>
        </p:xfrm>
        <a:graphic>
          <a:graphicData uri="http://schemas.openxmlformats.org/drawingml/2006/table">
            <a:tbl>
              <a:tblPr/>
              <a:tblGrid>
                <a:gridCol w="4394200"/>
                <a:gridCol w="3382963"/>
              </a:tblGrid>
              <a:tr h="2881313">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800" b="1" i="0" u="sng" strike="noStrike" cap="none" normalizeH="0" baseline="0" dirty="0" smtClean="0">
                          <a:ln>
                            <a:noFill/>
                          </a:ln>
                          <a:solidFill>
                            <a:srgbClr val="0066FF"/>
                          </a:solidFill>
                          <a:effectLst/>
                          <a:latin typeface="Arial Narrow" pitchFamily="34" charset="0"/>
                        </a:rPr>
                        <a:t>Μέσος χρόνος εργασίας</a:t>
                      </a:r>
                      <a:r>
                        <a:rPr kumimoji="0" lang="el-GR" sz="2800" b="1" i="0" u="none" strike="noStrike" cap="none" normalizeH="0" baseline="0" dirty="0" smtClean="0">
                          <a:ln>
                            <a:noFill/>
                          </a:ln>
                          <a:solidFill>
                            <a:srgbClr val="0066FF"/>
                          </a:solidFill>
                          <a:effectLst/>
                          <a:latin typeface="Arial Narrow" pitchFamily="34" charset="0"/>
                        </a:rPr>
                        <a:t> </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200" b="1" i="0" u="none" strike="noStrike" cap="none" normalizeH="0" baseline="0" dirty="0" smtClean="0">
                          <a:ln>
                            <a:noFill/>
                          </a:ln>
                          <a:solidFill>
                            <a:srgbClr val="0066FF"/>
                          </a:solidFill>
                          <a:effectLst/>
                          <a:latin typeface="Arial Narrow" pitchFamily="34" charset="0"/>
                        </a:rPr>
                        <a:t>την εβδομάδα</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200" b="1" i="0" u="none" strike="noStrike" cap="none" normalizeH="0" baseline="0" dirty="0" smtClean="0">
                          <a:ln>
                            <a:noFill/>
                          </a:ln>
                          <a:solidFill>
                            <a:srgbClr val="0066FF"/>
                          </a:solidFill>
                          <a:effectLst/>
                          <a:latin typeface="Arial Narrow" pitchFamily="34" charset="0"/>
                        </a:rPr>
                        <a:t>στην κύρια εργασία </a:t>
                      </a:r>
                    </a:p>
                  </a:txBody>
                  <a:tcPr anchor="ctr" horzOverflow="overflow">
                    <a:lnL w="28575"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28575" cap="flat" cmpd="sng" algn="ctr">
                      <a:solidFill>
                        <a:srgbClr val="0066FF"/>
                      </a:solidFill>
                      <a:prstDash val="solid"/>
                      <a:round/>
                      <a:headEnd type="none" w="med" len="med"/>
                      <a:tailEnd type="none" w="med" len="med"/>
                    </a:lnT>
                    <a:lnB w="28575" cap="flat" cmpd="sng" algn="ctr">
                      <a:solidFill>
                        <a:srgbClr val="0066FF"/>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5000" b="1" i="0" u="none" strike="noStrike" cap="none" normalizeH="0" baseline="0" dirty="0" smtClean="0">
                          <a:ln>
                            <a:noFill/>
                          </a:ln>
                          <a:solidFill>
                            <a:schemeClr val="bg1"/>
                          </a:solidFill>
                          <a:effectLst/>
                          <a:latin typeface="Arial Narrow" pitchFamily="34" charset="0"/>
                        </a:rPr>
                        <a:t>38,06 ώρες</a:t>
                      </a:r>
                    </a:p>
                  </a:txBody>
                  <a:tcPr anchor="ctr" horzOverflow="overflow">
                    <a:lnL w="12700" cap="flat" cmpd="sng" algn="ctr">
                      <a:solidFill>
                        <a:srgbClr val="0066FF"/>
                      </a:solidFill>
                      <a:prstDash val="solid"/>
                      <a:round/>
                      <a:headEnd type="none" w="med" len="med"/>
                      <a:tailEnd type="none" w="med" len="med"/>
                    </a:lnL>
                    <a:lnR w="28575" cap="flat" cmpd="sng" algn="ctr">
                      <a:solidFill>
                        <a:srgbClr val="0066FF"/>
                      </a:solidFill>
                      <a:prstDash val="solid"/>
                      <a:round/>
                      <a:headEnd type="none" w="med" len="med"/>
                      <a:tailEnd type="none" w="med" len="med"/>
                    </a:lnR>
                    <a:lnT w="28575" cap="flat" cmpd="sng" algn="ctr">
                      <a:solidFill>
                        <a:srgbClr val="0066FF"/>
                      </a:solidFill>
                      <a:prstDash val="solid"/>
                      <a:round/>
                      <a:headEnd type="none" w="med" len="med"/>
                      <a:tailEnd type="none" w="med" len="med"/>
                    </a:lnT>
                    <a:lnB w="28575" cap="flat" cmpd="sng" algn="ctr">
                      <a:solidFill>
                        <a:srgbClr val="0066FF"/>
                      </a:solidFill>
                      <a:prstDash val="solid"/>
                      <a:round/>
                      <a:headEnd type="none" w="med" len="med"/>
                      <a:tailEnd type="none" w="med" len="med"/>
                    </a:lnB>
                    <a:lnTlToBr>
                      <a:noFill/>
                    </a:lnTlToBr>
                    <a:lnBlToTr>
                      <a:noFill/>
                    </a:lnBlToTr>
                    <a:solidFill>
                      <a:srgbClr val="0066FF"/>
                    </a:solidFill>
                  </a:tcPr>
                </a:tc>
              </a:tr>
            </a:tbl>
          </a:graphicData>
        </a:graphic>
      </p:graphicFrame>
      <p:sp>
        <p:nvSpPr>
          <p:cNvPr id="78860" name="AutoShape 16"/>
          <p:cNvSpPr>
            <a:spLocks noChangeArrowheads="1"/>
          </p:cNvSpPr>
          <p:nvPr/>
        </p:nvSpPr>
        <p:spPr bwMode="auto">
          <a:xfrm>
            <a:off x="3419475" y="1916113"/>
            <a:ext cx="2232025" cy="431800"/>
          </a:xfrm>
          <a:prstGeom prst="flowChartMerge">
            <a:avLst/>
          </a:prstGeom>
          <a:solidFill>
            <a:srgbClr val="DDDDDD"/>
          </a:solidFill>
          <a:ln w="9525">
            <a:solidFill>
              <a:srgbClr val="DDDDDD"/>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r>
              <a:rPr lang="el-GR" sz="2400" b="1" dirty="0">
                <a:solidFill>
                  <a:srgbClr val="FFFFFF"/>
                </a:solidFill>
                <a:effectLst>
                  <a:outerShdw blurRad="38100" dist="38100" dir="2700000" algn="tl">
                    <a:srgbClr val="000000"/>
                  </a:outerShdw>
                </a:effectLst>
                <a:latin typeface="Arial Narrow" pitchFamily="34" charset="0"/>
              </a:rPr>
              <a:t>    </a:t>
            </a:r>
            <a:r>
              <a:rPr lang="el-GR" sz="2400" b="1" dirty="0">
                <a:solidFill>
                  <a:srgbClr val="FFFFFF"/>
                </a:solidFill>
                <a:latin typeface="Arial Narrow" pitchFamily="34" charset="0"/>
              </a:rPr>
              <a:t>ΧΡΟΝΟΣ ΕΡΓΑΣΙΑΣ</a:t>
            </a:r>
            <a:endParaRPr lang="en-US" sz="2400" b="1" dirty="0">
              <a:solidFill>
                <a:srgbClr val="FFFFFF"/>
              </a:solidFill>
              <a:latin typeface="Arial Narrow" pitchFamily="34" charset="0"/>
            </a:endParaRPr>
          </a:p>
        </p:txBody>
      </p:sp>
      <p:sp>
        <p:nvSpPr>
          <p:cNvPr id="79875" name="Text Box 3"/>
          <p:cNvSpPr txBox="1">
            <a:spLocks noChangeArrowheads="1"/>
          </p:cNvSpPr>
          <p:nvPr/>
        </p:nvSpPr>
        <p:spPr bwMode="auto">
          <a:xfrm>
            <a:off x="144463" y="890588"/>
            <a:ext cx="8964612" cy="809625"/>
          </a:xfrm>
          <a:prstGeom prst="rect">
            <a:avLst/>
          </a:prstGeom>
          <a:noFill/>
          <a:ln w="12700">
            <a:noFill/>
            <a:miter lim="800000"/>
            <a:headEnd/>
            <a:tailEnd/>
          </a:ln>
        </p:spPr>
        <p:txBody>
          <a:bodyPr>
            <a:spAutoFit/>
          </a:bodyPr>
          <a:lstStyle/>
          <a:p>
            <a:pPr algn="ctr"/>
            <a:r>
              <a:rPr lang="el-GR" sz="1600" b="1">
                <a:solidFill>
                  <a:srgbClr val="000099"/>
                </a:solidFill>
                <a:latin typeface="Arial Narrow" pitchFamily="34" charset="0"/>
              </a:rPr>
              <a:t>Πόσες ώρες εργάζεσθε (εργαζόσασταν / άνεργος) συνολικά την εβδομάδα</a:t>
            </a:r>
          </a:p>
          <a:p>
            <a:pPr algn="ctr"/>
            <a:r>
              <a:rPr lang="el-GR" sz="1600" b="1">
                <a:solidFill>
                  <a:srgbClr val="000099"/>
                </a:solidFill>
                <a:latin typeface="Arial Narrow" pitchFamily="34" charset="0"/>
              </a:rPr>
              <a:t>(από Δευτέρα έως Παρασκευή) στην κύρια (βασική) εργασία σας;</a:t>
            </a:r>
          </a:p>
          <a:p>
            <a:pPr algn="ctr"/>
            <a:r>
              <a:rPr lang="el-GR" sz="1400" b="1">
                <a:solidFill>
                  <a:srgbClr val="990000"/>
                </a:solidFill>
                <a:latin typeface="Arial Narrow" pitchFamily="34" charset="0"/>
              </a:rPr>
              <a:t>(Κατά κατηγορία μισθωτών)</a:t>
            </a:r>
            <a:r>
              <a:rPr lang="el-GR" sz="1500" b="1">
                <a:solidFill>
                  <a:srgbClr val="000099"/>
                </a:solidFill>
                <a:latin typeface="Arial Narrow" pitchFamily="34" charset="0"/>
              </a:rPr>
              <a:t> </a:t>
            </a:r>
          </a:p>
        </p:txBody>
      </p:sp>
      <p:sp>
        <p:nvSpPr>
          <p:cNvPr id="79876" name="AutoShape 12"/>
          <p:cNvSpPr>
            <a:spLocks noChangeArrowheads="1"/>
          </p:cNvSpPr>
          <p:nvPr/>
        </p:nvSpPr>
        <p:spPr bwMode="auto">
          <a:xfrm>
            <a:off x="3419475" y="1773238"/>
            <a:ext cx="2232025" cy="431800"/>
          </a:xfrm>
          <a:prstGeom prst="flowChartMerge">
            <a:avLst/>
          </a:prstGeom>
          <a:solidFill>
            <a:srgbClr val="A50021"/>
          </a:solidFill>
          <a:ln w="9525">
            <a:solidFill>
              <a:srgbClr val="A50021"/>
            </a:solidFill>
            <a:miter lim="800000"/>
            <a:headEnd/>
            <a:tailEnd/>
          </a:ln>
        </p:spPr>
        <p:txBody>
          <a:bodyPr wrap="none" anchor="ctr"/>
          <a:lstStyle/>
          <a:p>
            <a:endParaRPr lang="en-US"/>
          </a:p>
        </p:txBody>
      </p:sp>
      <p:graphicFrame>
        <p:nvGraphicFramePr>
          <p:cNvPr id="857149" name="Group 61"/>
          <p:cNvGraphicFramePr>
            <a:graphicFrameLocks noGrp="1"/>
          </p:cNvGraphicFramePr>
          <p:nvPr>
            <p:ph/>
          </p:nvPr>
        </p:nvGraphicFramePr>
        <p:xfrm>
          <a:off x="900113" y="2492375"/>
          <a:ext cx="7416800" cy="3384551"/>
        </p:xfrm>
        <a:graphic>
          <a:graphicData uri="http://schemas.openxmlformats.org/drawingml/2006/table">
            <a:tbl>
              <a:tblPr/>
              <a:tblGrid>
                <a:gridCol w="2471737"/>
                <a:gridCol w="2473325"/>
                <a:gridCol w="2471738"/>
              </a:tblGrid>
              <a:tr h="1560513">
                <a:tc rowSpan="2">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pPr>
                      <a:endParaRPr kumimoji="0" lang="el-GR" sz="1400" b="0" i="0" u="none" strike="noStrike" cap="none" normalizeH="0" baseline="0" dirty="0" smtClean="0">
                        <a:ln>
                          <a:noFill/>
                        </a:ln>
                        <a:solidFill>
                          <a:schemeClr val="tx1"/>
                        </a:solidFill>
                        <a:effectLst/>
                        <a:latin typeface="Verdana" pitchFamily="34" charset="0"/>
                      </a:endParaRPr>
                    </a:p>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pPr>
                      <a:endParaRPr kumimoji="0" lang="el-GR" sz="14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000" b="1" i="0" u="none" strike="noStrike" cap="none" normalizeH="0" baseline="0" smtClean="0">
                          <a:ln>
                            <a:noFill/>
                          </a:ln>
                          <a:solidFill>
                            <a:srgbClr val="A50021"/>
                          </a:solidFill>
                          <a:effectLst/>
                          <a:latin typeface="Arial Narrow" pitchFamily="34" charset="0"/>
                        </a:rPr>
                        <a:t>ΜΙΣΘΩΤΟΙ ΔΗΜΟΣΙΟΥ ΤΟΜΕΑ </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000" b="1" i="0" u="none" strike="noStrike" cap="none" normalizeH="0" baseline="0" smtClean="0">
                          <a:ln>
                            <a:noFill/>
                          </a:ln>
                          <a:solidFill>
                            <a:srgbClr val="A50021"/>
                          </a:solidFill>
                          <a:effectLst/>
                          <a:latin typeface="Arial Narrow" pitchFamily="34" charset="0"/>
                        </a:rPr>
                        <a:t>ΜΙΣΘΩΤΟΙ </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000" b="1" i="0" u="none" strike="noStrike" cap="none" normalizeH="0" baseline="0" smtClean="0">
                          <a:ln>
                            <a:noFill/>
                          </a:ln>
                          <a:solidFill>
                            <a:srgbClr val="A50021"/>
                          </a:solidFill>
                          <a:effectLst/>
                          <a:latin typeface="Arial Narrow" pitchFamily="34" charset="0"/>
                        </a:rPr>
                        <a:t>ΙΔΙΩΤΙΚΟΥ ΤΟΜΕΑ</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r>
              <a:tr h="1824038">
                <a:tc vMerge="1">
                  <a:txBody>
                    <a:bodyPr/>
                    <a:lstStyle/>
                    <a:p>
                      <a:endParaRPr lang="el-GR"/>
                    </a:p>
                  </a:txBody>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3500" b="1" i="0" u="none" strike="noStrike" cap="none" normalizeH="0" baseline="0" dirty="0" smtClean="0">
                          <a:ln>
                            <a:noFill/>
                          </a:ln>
                          <a:solidFill>
                            <a:schemeClr val="bg1"/>
                          </a:solidFill>
                          <a:effectLst/>
                          <a:latin typeface="Arial Narrow" pitchFamily="34" charset="0"/>
                        </a:rPr>
                        <a:t>35,12</a:t>
                      </a:r>
                      <a:endParaRPr kumimoji="0" lang="el-GR" sz="3000" b="1" i="0" u="none" strike="noStrike" cap="none" normalizeH="0" baseline="0" dirty="0" smtClean="0">
                        <a:ln>
                          <a:noFill/>
                        </a:ln>
                        <a:solidFill>
                          <a:schemeClr val="bg1"/>
                        </a:solidFill>
                        <a:effectLst/>
                        <a:latin typeface="Arial Narrow" pitchFamily="34" charset="0"/>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A50021"/>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3500" b="1" i="0" u="none" strike="noStrike" cap="none" normalizeH="0" baseline="0" dirty="0" smtClean="0">
                          <a:ln>
                            <a:noFill/>
                          </a:ln>
                          <a:solidFill>
                            <a:schemeClr val="bg1"/>
                          </a:solidFill>
                          <a:effectLst/>
                          <a:latin typeface="Arial Narrow" pitchFamily="34" charset="0"/>
                        </a:rPr>
                        <a:t>38,81</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A50021"/>
                    </a:solidFill>
                  </a:tcPr>
                </a:tc>
              </a:tr>
            </a:tbl>
          </a:graphicData>
        </a:graphic>
      </p:graphicFrame>
      <p:sp>
        <p:nvSpPr>
          <p:cNvPr id="79890" name="Rectangle 33"/>
          <p:cNvSpPr>
            <a:spLocks noChangeArrowheads="1"/>
          </p:cNvSpPr>
          <p:nvPr/>
        </p:nvSpPr>
        <p:spPr bwMode="auto">
          <a:xfrm>
            <a:off x="900113" y="3240088"/>
            <a:ext cx="2519362" cy="1862137"/>
          </a:xfrm>
          <a:prstGeom prst="rect">
            <a:avLst/>
          </a:prstGeom>
          <a:noFill/>
          <a:ln w="9525">
            <a:noFill/>
            <a:miter lim="800000"/>
            <a:headEnd/>
            <a:tailEnd/>
          </a:ln>
        </p:spPr>
        <p:txBody>
          <a:bodyPr>
            <a:spAutoFit/>
          </a:bodyPr>
          <a:lstStyle/>
          <a:p>
            <a:pPr algn="ctr"/>
            <a:r>
              <a:rPr lang="el-GR" sz="2300" b="1" u="sng">
                <a:solidFill>
                  <a:srgbClr val="A50021"/>
                </a:solidFill>
                <a:latin typeface="Arial Narrow" pitchFamily="34" charset="0"/>
              </a:rPr>
              <a:t>Μέσος χρόνος εργασίας </a:t>
            </a:r>
            <a:endParaRPr lang="el-GR" sz="2300" b="1">
              <a:solidFill>
                <a:srgbClr val="A50021"/>
              </a:solidFill>
              <a:latin typeface="Arial Narrow" pitchFamily="34" charset="0"/>
            </a:endParaRPr>
          </a:p>
          <a:p>
            <a:pPr algn="ctr"/>
            <a:r>
              <a:rPr lang="el-GR" sz="2300" b="1">
                <a:solidFill>
                  <a:srgbClr val="A50021"/>
                </a:solidFill>
                <a:latin typeface="Arial Narrow" pitchFamily="34" charset="0"/>
              </a:rPr>
              <a:t>την εβδομάδα</a:t>
            </a:r>
          </a:p>
          <a:p>
            <a:pPr algn="ctr"/>
            <a:r>
              <a:rPr lang="el-GR" sz="2300" b="1">
                <a:solidFill>
                  <a:srgbClr val="A50021"/>
                </a:solidFill>
                <a:latin typeface="Arial Narrow" pitchFamily="34" charset="0"/>
              </a:rPr>
              <a:t>στην κύρια </a:t>
            </a:r>
          </a:p>
          <a:p>
            <a:pPr algn="ctr"/>
            <a:r>
              <a:rPr lang="el-GR" sz="2300" b="1">
                <a:solidFill>
                  <a:srgbClr val="A50021"/>
                </a:solidFill>
                <a:latin typeface="Arial Narrow" pitchFamily="34" charset="0"/>
              </a:rPr>
              <a:t>εργασία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6003" name="Group 723"/>
          <p:cNvGraphicFramePr>
            <a:graphicFrameLocks noGrp="1"/>
          </p:cNvGraphicFramePr>
          <p:nvPr>
            <p:ph sz="half" idx="1"/>
          </p:nvPr>
        </p:nvGraphicFramePr>
        <p:xfrm>
          <a:off x="214313" y="1663700"/>
          <a:ext cx="4178299" cy="3908332"/>
        </p:xfrm>
        <a:graphic>
          <a:graphicData uri="http://schemas.openxmlformats.org/drawingml/2006/table">
            <a:tbl>
              <a:tblPr/>
              <a:tblGrid>
                <a:gridCol w="2627051"/>
                <a:gridCol w="1551248"/>
              </a:tblGrid>
              <a:tr h="822829">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rPr>
                        <a:t>ΚΛΑΔΟΣ </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Narrow" pitchFamily="34" charset="0"/>
                        </a:rPr>
                        <a:t>ΑΠΑΣΧΟΛΗΣΗΣ - 1</a:t>
                      </a:r>
                      <a:r>
                        <a:rPr kumimoji="0" lang="el-G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Narrow" pitchFamily="34" charset="0"/>
                        </a:rPr>
                        <a:t> </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100" b="1" i="0" u="sng" strike="noStrike" cap="none" normalizeH="0" baseline="0" dirty="0" smtClean="0">
                          <a:ln>
                            <a:noFill/>
                          </a:ln>
                          <a:solidFill>
                            <a:srgbClr val="000099"/>
                          </a:solidFill>
                          <a:effectLst/>
                          <a:latin typeface="Arial Narrow" pitchFamily="34" charset="0"/>
                        </a:rPr>
                        <a:t>Μέσος χρόνος εργασίας </a:t>
                      </a:r>
                      <a:endParaRPr kumimoji="0" lang="el-GR" sz="1100" b="0" i="0" u="none" strike="noStrike" cap="none" normalizeH="0" baseline="0" dirty="0" smtClean="0">
                        <a:ln>
                          <a:noFill/>
                        </a:ln>
                        <a:solidFill>
                          <a:srgbClr val="000099"/>
                        </a:solidFill>
                        <a:effectLst/>
                        <a:latin typeface="Arial Narrow" pitchFamily="34" charset="0"/>
                      </a:endParaRP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100" b="1" i="0" u="none" strike="noStrike" cap="none" normalizeH="0" baseline="0" dirty="0" smtClean="0">
                          <a:ln>
                            <a:noFill/>
                          </a:ln>
                          <a:solidFill>
                            <a:srgbClr val="000099"/>
                          </a:solidFill>
                          <a:effectLst/>
                          <a:latin typeface="Arial Narrow" pitchFamily="34" charset="0"/>
                        </a:rPr>
                        <a:t>την εβδομάδα στην κύρια εργασία τους</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r>
              <a:tr h="370231">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Βιομηχανία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βιοτεχνία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endParaRPr kumimoji="0" lang="el-GR" sz="1200" b="1" i="0" u="none" strike="noStrike" kern="1200" cap="none" normalizeH="0" baseline="0" dirty="0" smtClean="0">
                        <a:ln>
                          <a:noFill/>
                        </a:ln>
                        <a:solidFill>
                          <a:srgbClr val="000099"/>
                        </a:solidFill>
                        <a:effectLst/>
                        <a:latin typeface="Arial Narrow" pitchFamily="34" charset="0"/>
                        <a:ea typeface="+mn-ea"/>
                        <a:cs typeface="+mn-cs"/>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44,53</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370231">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Οικοδομή, κατασκευές, δημόσια έργα</a:t>
                      </a:r>
                      <a:endParaRPr kumimoji="0" lang="el-GR" sz="1200" b="1" i="0" u="none" strike="noStrike" cap="none" normalizeH="0" baseline="0" dirty="0" smtClean="0">
                        <a:ln>
                          <a:noFill/>
                        </a:ln>
                        <a:solidFill>
                          <a:srgbClr val="000099"/>
                        </a:solidFill>
                        <a:effectLst/>
                        <a:latin typeface="Arial Narrow" pitchFamily="34" charset="0"/>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40,20</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846347">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200" b="1" i="0" u="none" strike="noStrike" kern="1200" cap="none" normalizeH="0" baseline="0" dirty="0" smtClean="0">
                          <a:ln>
                            <a:noFill/>
                          </a:ln>
                          <a:solidFill>
                            <a:srgbClr val="000099"/>
                          </a:solidFill>
                          <a:effectLst/>
                          <a:latin typeface="Arial Narrow" pitchFamily="34" charset="0"/>
                          <a:ea typeface="+mn-ea"/>
                          <a:cs typeface="+mn-cs"/>
                        </a:rPr>
                        <a:t> Χονδρικό και λιανικό εμπόριο, επισκευή αυτοκινήτων, μοτοσυκλετών και ειδών προσωπικής και οικιακής χρήσης</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36,70</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370231">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Εστιατόρια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ξενοδοχεία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endParaRPr kumimoji="0" lang="el-GR" sz="1200" b="1" i="0" u="none" strike="noStrike" kern="1200" cap="none" normalizeH="0" baseline="0" dirty="0" smtClean="0">
                        <a:ln>
                          <a:noFill/>
                        </a:ln>
                        <a:solidFill>
                          <a:srgbClr val="000099"/>
                        </a:solidFill>
                        <a:effectLst/>
                        <a:latin typeface="Arial Narrow" pitchFamily="34" charset="0"/>
                        <a:ea typeface="+mn-ea"/>
                        <a:cs typeface="+mn-cs"/>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39,42</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470193">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Επικοινωνίες</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μεταφορές</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αποθηκεύσεις</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endParaRPr kumimoji="0" lang="el-GR" sz="1200" b="1" i="0" u="none" strike="noStrike" kern="1200" cap="none" normalizeH="0" baseline="0" dirty="0" smtClean="0">
                        <a:ln>
                          <a:noFill/>
                        </a:ln>
                        <a:solidFill>
                          <a:srgbClr val="000099"/>
                        </a:solidFill>
                        <a:effectLst/>
                        <a:latin typeface="Arial Narrow" pitchFamily="34" charset="0"/>
                        <a:ea typeface="+mn-ea"/>
                        <a:cs typeface="+mn-cs"/>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38,39</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658270">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Ενδιάμεσοι χρηματοπιστωτικοί οργανισμοί (Τράπεζες, ασφάλειες εκτός υποχρεωτικές, χρηματιστήριο)</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44,24</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bl>
          </a:graphicData>
        </a:graphic>
      </p:graphicFrame>
      <p:graphicFrame>
        <p:nvGraphicFramePr>
          <p:cNvPr id="866017" name="Group 737"/>
          <p:cNvGraphicFramePr>
            <a:graphicFrameLocks noGrp="1"/>
          </p:cNvGraphicFramePr>
          <p:nvPr>
            <p:ph sz="half" idx="2"/>
          </p:nvPr>
        </p:nvGraphicFramePr>
        <p:xfrm>
          <a:off x="4646613" y="1677988"/>
          <a:ext cx="4355200" cy="3895993"/>
        </p:xfrm>
        <a:graphic>
          <a:graphicData uri="http://schemas.openxmlformats.org/drawingml/2006/table">
            <a:tbl>
              <a:tblPr/>
              <a:tblGrid>
                <a:gridCol w="3000396"/>
                <a:gridCol w="1354804"/>
              </a:tblGrid>
              <a:tr h="798152">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800" b="1" i="0" u="none" strike="noStrike" cap="none" normalizeH="0" baseline="0" dirty="0" smtClean="0">
                          <a:ln>
                            <a:noFill/>
                          </a:ln>
                          <a:solidFill>
                            <a:schemeClr val="bg1"/>
                          </a:solidFill>
                          <a:effectLst/>
                          <a:latin typeface="Arial Narrow" pitchFamily="34" charset="0"/>
                        </a:rPr>
                        <a:t>ΚΛΑΔΟΣ </a:t>
                      </a:r>
                      <a:endParaRPr kumimoji="0" lang="en-US" sz="1800" b="1" i="0" u="none" strike="noStrike" cap="none" normalizeH="0" baseline="0" dirty="0" smtClean="0">
                        <a:ln>
                          <a:noFill/>
                        </a:ln>
                        <a:solidFill>
                          <a:schemeClr val="bg1"/>
                        </a:solidFill>
                        <a:effectLst/>
                        <a:latin typeface="Arial Narrow" pitchFamily="34" charset="0"/>
                      </a:endParaRP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800" b="1" i="0" u="none" strike="noStrike" cap="none" normalizeH="0" baseline="0" dirty="0" smtClean="0">
                          <a:ln>
                            <a:noFill/>
                          </a:ln>
                          <a:solidFill>
                            <a:schemeClr val="bg1"/>
                          </a:solidFill>
                          <a:effectLst/>
                          <a:latin typeface="Arial Narrow" pitchFamily="34" charset="0"/>
                        </a:rPr>
                        <a:t>ΑΠΑΣΧΟΛΗΣΗΣ - 2</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100" b="1" i="0" u="sng" strike="noStrike" cap="none" normalizeH="0" baseline="0" dirty="0" smtClean="0">
                          <a:ln>
                            <a:noFill/>
                          </a:ln>
                          <a:solidFill>
                            <a:srgbClr val="000099"/>
                          </a:solidFill>
                          <a:effectLst/>
                          <a:latin typeface="Arial Narrow" pitchFamily="34" charset="0"/>
                        </a:rPr>
                        <a:t>Μέσος χρόνος εργασίας </a:t>
                      </a:r>
                      <a:endParaRPr kumimoji="0" lang="el-GR" sz="1100" b="0" i="0" u="none" strike="noStrike" cap="none" normalizeH="0" baseline="0" dirty="0" smtClean="0">
                        <a:ln>
                          <a:noFill/>
                        </a:ln>
                        <a:solidFill>
                          <a:srgbClr val="000099"/>
                        </a:solidFill>
                        <a:effectLst/>
                        <a:latin typeface="Arial Narrow" pitchFamily="34" charset="0"/>
                      </a:endParaRP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100" b="1" i="0" u="none" strike="noStrike" cap="none" normalizeH="0" baseline="0" dirty="0" smtClean="0">
                          <a:ln>
                            <a:noFill/>
                          </a:ln>
                          <a:solidFill>
                            <a:srgbClr val="000099"/>
                          </a:solidFill>
                          <a:effectLst/>
                          <a:latin typeface="Arial Narrow" pitchFamily="34" charset="0"/>
                        </a:rPr>
                        <a:t>την εβδομάδα στην κύρια εργασία τους</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r>
              <a:tr h="1021645">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Διαχείριση ακίνητης περιουσίας εκμισθώσεις και επιχειρηματικές</a:t>
                      </a:r>
                      <a:r>
                        <a:rPr kumimoji="0" lang="en-US"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δραστηριότητες</a:t>
                      </a:r>
                      <a:r>
                        <a:rPr kumimoji="0" lang="en-US"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Εκμισθώσεις /Πληροφορική / Έρευνα – Ανάπτυξη /Φοροτεχνικές – Νομικές δραστηριότητες / Διαφήμιση </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1600" b="1" i="0" u="none" strike="noStrike" cap="none" normalizeH="0" baseline="0" dirty="0" smtClean="0">
                          <a:ln>
                            <a:noFill/>
                          </a:ln>
                          <a:solidFill>
                            <a:schemeClr val="bg1"/>
                          </a:solidFill>
                          <a:effectLst/>
                          <a:latin typeface="Arial Narrow" pitchFamily="34" charset="0"/>
                        </a:rPr>
                        <a:t>40,57</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371507">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Δημόσια Διοίκηση (Υπουργεία, Τοπική Αυτοδιοίκηση, Ασφαλιστικά Ταμεία) </a:t>
                      </a:r>
                    </a:p>
                  </a:txBody>
                  <a:tcPr marL="114300" marR="114300" marT="0" marB="0" anchor="ctr">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600" b="1" i="0" u="none" strike="noStrike" cap="none" normalizeH="0" baseline="0" dirty="0" smtClean="0">
                          <a:ln>
                            <a:noFill/>
                          </a:ln>
                          <a:solidFill>
                            <a:schemeClr val="bg1"/>
                          </a:solidFill>
                          <a:effectLst/>
                          <a:latin typeface="Arial Narrow" pitchFamily="34" charset="0"/>
                        </a:rPr>
                        <a:t>36,41</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340548">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Εκπαίδευση</a:t>
                      </a:r>
                      <a:endParaRPr kumimoji="0" lang="el-GR" sz="1200" b="1" i="0" u="none" strike="noStrike" kern="1200" cap="none" normalizeH="0" baseline="0" dirty="0" smtClean="0">
                        <a:ln>
                          <a:noFill/>
                        </a:ln>
                        <a:solidFill>
                          <a:srgbClr val="000099"/>
                        </a:solidFill>
                        <a:effectLst/>
                        <a:latin typeface="Arial Narrow" pitchFamily="34" charset="0"/>
                        <a:ea typeface="+mn-ea"/>
                        <a:cs typeface="+mn-cs"/>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600" b="1" i="0" u="none" strike="noStrike" cap="none" normalizeH="0" baseline="0" dirty="0" smtClean="0">
                          <a:ln>
                            <a:noFill/>
                          </a:ln>
                          <a:solidFill>
                            <a:schemeClr val="bg1"/>
                          </a:solidFill>
                          <a:effectLst/>
                          <a:latin typeface="Arial Narrow" pitchFamily="34" charset="0"/>
                        </a:rPr>
                        <a:t>29,98</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340548">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Υγεία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r>
                        <a:rPr kumimoji="0" lang="en-GB" sz="1200" b="1" i="0" u="none" strike="noStrike" kern="1200" cap="none" normalizeH="0" baseline="0" dirty="0" err="1" smtClean="0">
                          <a:ln>
                            <a:noFill/>
                          </a:ln>
                          <a:solidFill>
                            <a:srgbClr val="000099"/>
                          </a:solidFill>
                          <a:effectLst/>
                          <a:latin typeface="Arial Narrow" pitchFamily="34" charset="0"/>
                          <a:ea typeface="+mn-ea"/>
                          <a:cs typeface="+mn-cs"/>
                        </a:rPr>
                        <a:t>πρόνοια</a:t>
                      </a:r>
                      <a:r>
                        <a:rPr kumimoji="0" lang="en-GB" sz="1200" b="1" i="0" u="none" strike="noStrike" kern="1200" cap="none" normalizeH="0" baseline="0" dirty="0" smtClean="0">
                          <a:ln>
                            <a:noFill/>
                          </a:ln>
                          <a:solidFill>
                            <a:srgbClr val="000099"/>
                          </a:solidFill>
                          <a:effectLst/>
                          <a:latin typeface="Arial Narrow" pitchFamily="34" charset="0"/>
                          <a:ea typeface="+mn-ea"/>
                          <a:cs typeface="+mn-cs"/>
                        </a:rPr>
                        <a:t> </a:t>
                      </a:r>
                      <a:endParaRPr kumimoji="0" lang="el-GR" sz="1200" b="1" i="0" u="none" strike="noStrike" kern="1200" cap="none" normalizeH="0" baseline="0" dirty="0" smtClean="0">
                        <a:ln>
                          <a:noFill/>
                        </a:ln>
                        <a:solidFill>
                          <a:srgbClr val="000099"/>
                        </a:solidFill>
                        <a:effectLst/>
                        <a:latin typeface="Arial Narrow" pitchFamily="34" charset="0"/>
                        <a:ea typeface="+mn-ea"/>
                        <a:cs typeface="+mn-cs"/>
                      </a:endParaRP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600" b="1" i="0" u="none" strike="noStrike" cap="none" normalizeH="0" baseline="0" dirty="0" smtClean="0">
                          <a:ln>
                            <a:noFill/>
                          </a:ln>
                          <a:solidFill>
                            <a:schemeClr val="bg1"/>
                          </a:solidFill>
                          <a:effectLst/>
                          <a:latin typeface="Arial Narrow" pitchFamily="34" charset="0"/>
                        </a:rPr>
                        <a:t>37,80</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r h="1021645">
                <a:tc>
                  <a:txBody>
                    <a:bodyPr/>
                    <a:lstStyle/>
                    <a:p>
                      <a:pPr marL="109538" marR="0" lvl="0" indent="0" algn="l"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200" b="1" i="0" u="none" strike="noStrike" kern="1200" cap="none" normalizeH="0" baseline="0" dirty="0" smtClean="0">
                          <a:ln>
                            <a:noFill/>
                          </a:ln>
                          <a:solidFill>
                            <a:srgbClr val="000099"/>
                          </a:solidFill>
                          <a:effectLst/>
                          <a:latin typeface="Arial Narrow" pitchFamily="34" charset="0"/>
                          <a:ea typeface="+mn-ea"/>
                          <a:cs typeface="+mn-cs"/>
                        </a:rPr>
                        <a:t>Άλλες δραστηριότητες παροχής υπηρεσιών (Διάθεση λυμάτων / Δραστηριότητες οργανώσεων / Ψυχαγωγικές, πολιτιστικές, αθλητικές δραστηριότητες, υπηρεσίες γυμναστηρίων κ.λπ.)</a:t>
                      </a:r>
                    </a:p>
                  </a:txBody>
                  <a:tcPr anchor="ctr" horzOverflow="overflow">
                    <a:lnL w="28575"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defRPr/>
                      </a:pPr>
                      <a:r>
                        <a:rPr kumimoji="0" lang="el-GR" sz="1600" b="1" i="0" u="none" strike="noStrike" cap="none" normalizeH="0" baseline="0" dirty="0" smtClean="0">
                          <a:ln>
                            <a:noFill/>
                          </a:ln>
                          <a:solidFill>
                            <a:schemeClr val="bg1"/>
                          </a:solidFill>
                          <a:effectLst/>
                          <a:latin typeface="Arial Narrow" pitchFamily="34" charset="0"/>
                        </a:rPr>
                        <a:t>37,91</a:t>
                      </a:r>
                    </a:p>
                  </a:txBody>
                  <a:tcPr anchor="ctr" horzOverflow="overflow">
                    <a:lnL w="12700"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000099"/>
                    </a:solidFill>
                  </a:tcPr>
                </a:tc>
              </a:tr>
            </a:tbl>
          </a:graphicData>
        </a:graphic>
      </p:graphicFrame>
      <p:sp>
        <p:nvSpPr>
          <p:cNvPr id="80947" name="Rectangle 212"/>
          <p:cNvSpPr>
            <a:spLocks noChangeArrowheads="1"/>
          </p:cNvSpPr>
          <p:nvPr/>
        </p:nvSpPr>
        <p:spPr bwMode="auto">
          <a:xfrm>
            <a:off x="642938" y="5715000"/>
            <a:ext cx="8215312" cy="571500"/>
          </a:xfrm>
          <a:prstGeom prst="rect">
            <a:avLst/>
          </a:prstGeom>
          <a:solidFill>
            <a:srgbClr val="EAEAEA"/>
          </a:solidFill>
          <a:ln w="9525">
            <a:solidFill>
              <a:srgbClr val="B2B2B2"/>
            </a:solidFill>
            <a:miter lim="800000"/>
            <a:headEnd/>
            <a:tailEnd/>
          </a:ln>
        </p:spPr>
        <p:txBody>
          <a:bodyPr wrap="none" anchor="ctr"/>
          <a:lstStyle/>
          <a:p>
            <a:pPr algn="ctr">
              <a:buFont typeface="Arial" charset="0"/>
              <a:buChar char="•"/>
            </a:pPr>
            <a:r>
              <a:rPr lang="el-GR" sz="900" b="1">
                <a:solidFill>
                  <a:srgbClr val="C00000"/>
                </a:solidFill>
                <a:latin typeface="Arial Narrow" pitchFamily="34" charset="0"/>
              </a:rPr>
              <a:t>Για τους κλάδους : Γεωργία / Αλιεία / Κτηνοτροφία , Ορυχεία, Λατομεία, Μεταλλεία , Ενέργεια, Ύδρευση &amp; Ιδιωτικά νοικοκυριά που απασχολούν προσωπικό, </a:t>
            </a:r>
          </a:p>
          <a:p>
            <a:pPr algn="ctr"/>
            <a:r>
              <a:rPr lang="el-GR" sz="900" b="1" u="sng">
                <a:solidFill>
                  <a:srgbClr val="C00000"/>
                </a:solidFill>
                <a:latin typeface="Arial Narrow" pitchFamily="34" charset="0"/>
              </a:rPr>
              <a:t>δεν παρουσιάζονται ποσοστά λόγω μικρής αριθμητικής βάσης. </a:t>
            </a:r>
          </a:p>
          <a:p>
            <a:pPr algn="ctr">
              <a:buFont typeface="Arial" charset="0"/>
              <a:buChar char="•"/>
            </a:pPr>
            <a:r>
              <a:rPr lang="el-GR" sz="900" b="1">
                <a:solidFill>
                  <a:srgbClr val="000099"/>
                </a:solidFill>
                <a:latin typeface="Arial Narrow" pitchFamily="34" charset="0"/>
              </a:rPr>
              <a:t>Για τους κλάδους Οικοδομή, κατασκευές, δημόσια έργα, Ενδιάμεσοι χρηματοπιστωτικοί οργανισμοί &amp; Εκμισθώσεις / Πληροφορική / Έρευνα – Ανάπτυξη /Φοροτεχνικές </a:t>
            </a:r>
          </a:p>
          <a:p>
            <a:pPr algn="ctr"/>
            <a:r>
              <a:rPr lang="el-GR" sz="900" b="1">
                <a:solidFill>
                  <a:srgbClr val="000099"/>
                </a:solidFill>
                <a:latin typeface="Arial Narrow" pitchFamily="34" charset="0"/>
              </a:rPr>
              <a:t>– Νομικές δραστηριότητες </a:t>
            </a:r>
            <a:r>
              <a:rPr lang="el-GR" sz="900" b="1" u="sng">
                <a:solidFill>
                  <a:srgbClr val="000099"/>
                </a:solidFill>
                <a:latin typeface="Arial Narrow" pitchFamily="34" charset="0"/>
              </a:rPr>
              <a:t>το ποσοστό είναι ενδεικτικό λόγω μικρής αριθμητικής βάσης.</a:t>
            </a:r>
          </a:p>
        </p:txBody>
      </p:sp>
      <p:sp>
        <p:nvSpPr>
          <p:cNvPr id="2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r>
              <a:rPr lang="el-GR" sz="2400" b="1" dirty="0">
                <a:solidFill>
                  <a:srgbClr val="FFFFFF"/>
                </a:solidFill>
                <a:effectLst>
                  <a:outerShdw blurRad="38100" dist="38100" dir="2700000" algn="tl">
                    <a:srgbClr val="000000"/>
                  </a:outerShdw>
                </a:effectLst>
                <a:latin typeface="Arial Narrow" pitchFamily="34" charset="0"/>
              </a:rPr>
              <a:t>    </a:t>
            </a:r>
            <a:r>
              <a:rPr lang="el-GR" sz="2400" b="1" dirty="0">
                <a:solidFill>
                  <a:srgbClr val="FFFFFF"/>
                </a:solidFill>
                <a:latin typeface="Arial Narrow" pitchFamily="34" charset="0"/>
              </a:rPr>
              <a:t>ΧΡΟΝΟΣ ΕΡΓΑΣΙΑΣ</a:t>
            </a:r>
            <a:endParaRPr lang="en-US" sz="2400" b="1" dirty="0">
              <a:solidFill>
                <a:srgbClr val="FFFFFF"/>
              </a:solidFill>
              <a:latin typeface="Arial Narrow" pitchFamily="34" charset="0"/>
            </a:endParaRPr>
          </a:p>
        </p:txBody>
      </p:sp>
      <p:sp>
        <p:nvSpPr>
          <p:cNvPr id="80949" name="Text Box 3"/>
          <p:cNvSpPr txBox="1">
            <a:spLocks noChangeArrowheads="1"/>
          </p:cNvSpPr>
          <p:nvPr/>
        </p:nvSpPr>
        <p:spPr bwMode="auto">
          <a:xfrm>
            <a:off x="144463" y="836613"/>
            <a:ext cx="8964612" cy="708025"/>
          </a:xfrm>
          <a:prstGeom prst="rect">
            <a:avLst/>
          </a:prstGeom>
          <a:solidFill>
            <a:schemeClr val="bg1"/>
          </a:solidFill>
          <a:ln w="12700">
            <a:noFill/>
            <a:miter lim="800000"/>
            <a:headEnd/>
            <a:tailEnd/>
          </a:ln>
        </p:spPr>
        <p:txBody>
          <a:bodyPr>
            <a:spAutoFit/>
          </a:bodyPr>
          <a:lstStyle/>
          <a:p>
            <a:pPr algn="ctr"/>
            <a:r>
              <a:rPr lang="el-GR" sz="1400" b="1">
                <a:solidFill>
                  <a:srgbClr val="000099"/>
                </a:solidFill>
                <a:latin typeface="Arial Narrow" pitchFamily="34" charset="0"/>
              </a:rPr>
              <a:t>Πόσες ώρες εργάζεσθε (εργαζόσασταν / άνεργος) συνολικά την εβδομάδα</a:t>
            </a:r>
          </a:p>
          <a:p>
            <a:pPr algn="ctr"/>
            <a:r>
              <a:rPr lang="el-GR" sz="1400" b="1">
                <a:solidFill>
                  <a:srgbClr val="000099"/>
                </a:solidFill>
                <a:latin typeface="Arial Narrow" pitchFamily="34" charset="0"/>
              </a:rPr>
              <a:t>(από Δευτέρα έως Παρασκευή) στην κύρια (βασική) εργασία σας;</a:t>
            </a:r>
          </a:p>
          <a:p>
            <a:pPr algn="ctr"/>
            <a:r>
              <a:rPr lang="el-GR" sz="1200" b="1">
                <a:solidFill>
                  <a:srgbClr val="000099"/>
                </a:solidFill>
                <a:latin typeface="Arial Narrow" pitchFamily="34" charset="0"/>
              </a:rPr>
              <a:t> </a:t>
            </a:r>
            <a:r>
              <a:rPr lang="el-GR" sz="1200" b="1">
                <a:solidFill>
                  <a:srgbClr val="990000"/>
                </a:solidFill>
                <a:latin typeface="Arial Narrow" pitchFamily="34" charset="0"/>
              </a:rPr>
              <a:t>(Κατά κλάδο απασχόλησης)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52"/>
          <p:cNvGraphicFramePr>
            <a:graphicFrameLocks noChangeAspect="1"/>
          </p:cNvGraphicFramePr>
          <p:nvPr>
            <p:ph/>
          </p:nvPr>
        </p:nvGraphicFramePr>
        <p:xfrm>
          <a:off x="1588" y="1068388"/>
          <a:ext cx="5184775" cy="5356225"/>
        </p:xfrm>
        <a:graphic>
          <a:graphicData uri="http://schemas.openxmlformats.org/presentationml/2006/ole">
            <p:oleObj spid="_x0000_s21506" name="Γράφημα" r:id="rId4" imgW="5200751" imgH="5372100" progId="MSGraph.Chart.8">
              <p:embed followColorScheme="full"/>
            </p:oleObj>
          </a:graphicData>
        </a:graphic>
      </p:graphicFrame>
      <p:sp>
        <p:nvSpPr>
          <p:cNvPr id="21507" name="Text Box 4"/>
          <p:cNvSpPr txBox="1">
            <a:spLocks noChangeArrowheads="1"/>
          </p:cNvSpPr>
          <p:nvPr/>
        </p:nvSpPr>
        <p:spPr bwMode="auto">
          <a:xfrm>
            <a:off x="179388" y="922338"/>
            <a:ext cx="4392612" cy="777875"/>
          </a:xfrm>
          <a:prstGeom prst="rect">
            <a:avLst/>
          </a:prstGeom>
          <a:noFill/>
          <a:ln w="12700">
            <a:noFill/>
            <a:miter lim="800000"/>
            <a:headEnd/>
            <a:tailEnd/>
          </a:ln>
        </p:spPr>
        <p:txBody>
          <a:bodyPr>
            <a:spAutoFit/>
          </a:bodyPr>
          <a:lstStyle/>
          <a:p>
            <a:pPr algn="ctr"/>
            <a:r>
              <a:rPr lang="el-GR" sz="1500" b="1">
                <a:solidFill>
                  <a:srgbClr val="000099"/>
                </a:solidFill>
                <a:latin typeface="Arial Narrow" pitchFamily="34" charset="0"/>
              </a:rPr>
              <a:t>Εργάζεσθε </a:t>
            </a:r>
            <a:r>
              <a:rPr lang="en-US" sz="1500" b="1">
                <a:solidFill>
                  <a:srgbClr val="000099"/>
                </a:solidFill>
                <a:latin typeface="Arial Narrow" pitchFamily="34" charset="0"/>
              </a:rPr>
              <a:t>(</a:t>
            </a:r>
            <a:r>
              <a:rPr lang="el-GR" sz="1500" b="1">
                <a:solidFill>
                  <a:srgbClr val="000099"/>
                </a:solidFill>
                <a:latin typeface="Arial Narrow" pitchFamily="34" charset="0"/>
              </a:rPr>
              <a:t>εργαζόσασταν) αργίες ή</a:t>
            </a:r>
            <a:r>
              <a:rPr lang="en-US" sz="1500" b="1">
                <a:solidFill>
                  <a:srgbClr val="000099"/>
                </a:solidFill>
                <a:latin typeface="Arial Narrow" pitchFamily="34" charset="0"/>
              </a:rPr>
              <a:t> </a:t>
            </a:r>
            <a:r>
              <a:rPr lang="el-GR" sz="1500" b="1">
                <a:solidFill>
                  <a:srgbClr val="000099"/>
                </a:solidFill>
                <a:latin typeface="Arial Narrow" pitchFamily="34" charset="0"/>
              </a:rPr>
              <a:t>Σαββατοκύριακα στην κύρια (βασική) εργασία σας;</a:t>
            </a:r>
            <a:r>
              <a:rPr lang="el-GR" sz="1500" b="1">
                <a:solidFill>
                  <a:srgbClr val="808080"/>
                </a:solidFill>
                <a:latin typeface="Arial Narrow" pitchFamily="34" charset="0"/>
              </a:rPr>
              <a:t> </a:t>
            </a:r>
          </a:p>
          <a:p>
            <a:pPr algn="ctr"/>
            <a:r>
              <a:rPr lang="el-GR" sz="1500" b="1">
                <a:solidFill>
                  <a:srgbClr val="990000"/>
                </a:solidFill>
                <a:latin typeface="Arial Narrow" pitchFamily="34" charset="0"/>
              </a:rPr>
              <a:t>(Σύνολο δείγματος μισθωτών / ανέργων, %)</a:t>
            </a:r>
          </a:p>
        </p:txBody>
      </p:sp>
      <p:sp>
        <p:nvSpPr>
          <p:cNvPr id="21508" name="Line 5"/>
          <p:cNvSpPr>
            <a:spLocks noChangeShapeType="1"/>
          </p:cNvSpPr>
          <p:nvPr/>
        </p:nvSpPr>
        <p:spPr bwMode="auto">
          <a:xfrm>
            <a:off x="4643438" y="979488"/>
            <a:ext cx="0" cy="5378450"/>
          </a:xfrm>
          <a:prstGeom prst="line">
            <a:avLst/>
          </a:prstGeom>
          <a:noFill/>
          <a:ln w="19050">
            <a:solidFill>
              <a:schemeClr val="tx2"/>
            </a:solidFill>
            <a:prstDash val="dash"/>
            <a:round/>
            <a:headEnd/>
            <a:tailEnd/>
          </a:ln>
        </p:spPr>
        <p:txBody>
          <a:bodyPr/>
          <a:lstStyle/>
          <a:p>
            <a:endParaRPr lang="el-GR"/>
          </a:p>
        </p:txBody>
      </p:sp>
      <p:sp>
        <p:nvSpPr>
          <p:cNvPr id="21509" name="Text Box 8"/>
          <p:cNvSpPr txBox="1">
            <a:spLocks noChangeArrowheads="1"/>
          </p:cNvSpPr>
          <p:nvPr/>
        </p:nvSpPr>
        <p:spPr bwMode="auto">
          <a:xfrm>
            <a:off x="4572000" y="836613"/>
            <a:ext cx="4537075" cy="1203325"/>
          </a:xfrm>
          <a:prstGeom prst="rect">
            <a:avLst/>
          </a:prstGeom>
          <a:noFill/>
          <a:ln w="12700">
            <a:noFill/>
            <a:miter lim="800000"/>
            <a:headEnd/>
            <a:tailEnd/>
          </a:ln>
        </p:spPr>
        <p:txBody>
          <a:bodyPr>
            <a:spAutoFit/>
          </a:bodyPr>
          <a:lstStyle/>
          <a:p>
            <a:pPr algn="ctr"/>
            <a:r>
              <a:rPr lang="el-GR" sz="1500" b="1">
                <a:solidFill>
                  <a:srgbClr val="000099"/>
                </a:solidFill>
                <a:latin typeface="Arial Narrow" pitchFamily="34" charset="0"/>
              </a:rPr>
              <a:t>Πόσες ώρες περίπου κατά μέσο όρο εργάζεσθε (εργαζόσασταν) τα Σαββατοκύριακα στην κύρια</a:t>
            </a:r>
          </a:p>
          <a:p>
            <a:pPr algn="ctr"/>
            <a:r>
              <a:rPr lang="el-GR" sz="1500" b="1">
                <a:solidFill>
                  <a:srgbClr val="000099"/>
                </a:solidFill>
                <a:latin typeface="Arial Narrow" pitchFamily="34" charset="0"/>
              </a:rPr>
              <a:t>(βασική) εργασία σας; </a:t>
            </a:r>
          </a:p>
          <a:p>
            <a:pPr algn="ctr"/>
            <a:r>
              <a:rPr lang="el-GR" sz="1400" b="1">
                <a:solidFill>
                  <a:srgbClr val="990000"/>
                </a:solidFill>
                <a:latin typeface="Arial Narrow" pitchFamily="34" charset="0"/>
              </a:rPr>
              <a:t>(Απαντούν μόνο όσοι εργάζονται (εργάζονταν) συχνά,</a:t>
            </a:r>
          </a:p>
          <a:p>
            <a:pPr algn="ctr"/>
            <a:r>
              <a:rPr lang="el-GR" sz="1400" b="1">
                <a:solidFill>
                  <a:srgbClr val="990000"/>
                </a:solidFill>
                <a:latin typeface="Arial Narrow" pitchFamily="34" charset="0"/>
              </a:rPr>
              <a:t>αργίες ή Σαββατοκύριακα στην κύρια (βασική) εργασία τους)</a:t>
            </a:r>
          </a:p>
        </p:txBody>
      </p:sp>
      <p:graphicFrame>
        <p:nvGraphicFramePr>
          <p:cNvPr id="655425" name="Group 65"/>
          <p:cNvGraphicFramePr>
            <a:graphicFrameLocks noGrp="1"/>
          </p:cNvGraphicFramePr>
          <p:nvPr/>
        </p:nvGraphicFramePr>
        <p:xfrm>
          <a:off x="4932363" y="3141663"/>
          <a:ext cx="3960812" cy="2592388"/>
        </p:xfrm>
        <a:graphic>
          <a:graphicData uri="http://schemas.openxmlformats.org/drawingml/2006/table">
            <a:tbl>
              <a:tblPr/>
              <a:tblGrid>
                <a:gridCol w="2376487"/>
                <a:gridCol w="1584325"/>
              </a:tblGrid>
              <a:tr h="2592388">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200" b="1" i="0" u="sng" strike="noStrike" cap="none" normalizeH="0" baseline="0" dirty="0" smtClean="0">
                          <a:ln>
                            <a:noFill/>
                          </a:ln>
                          <a:solidFill>
                            <a:srgbClr val="333399"/>
                          </a:solidFill>
                          <a:effectLst/>
                          <a:latin typeface="Arial Narrow" pitchFamily="34" charset="0"/>
                        </a:rPr>
                        <a:t>Μέσος όρος ωρών</a:t>
                      </a:r>
                      <a:r>
                        <a:rPr kumimoji="0" lang="el-GR" sz="2000" b="1" i="0" u="none" strike="noStrike" cap="none" normalizeH="0" baseline="0" dirty="0" smtClean="0">
                          <a:ln>
                            <a:noFill/>
                          </a:ln>
                          <a:solidFill>
                            <a:srgbClr val="333399"/>
                          </a:solidFill>
                          <a:effectLst/>
                          <a:latin typeface="Arial Narrow" pitchFamily="34" charset="0"/>
                        </a:rPr>
                        <a:t> </a:t>
                      </a: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000" b="1" i="0" u="none" strike="noStrike" cap="none" normalizeH="0" baseline="0" dirty="0" smtClean="0">
                          <a:ln>
                            <a:noFill/>
                          </a:ln>
                          <a:solidFill>
                            <a:srgbClr val="333399"/>
                          </a:solidFill>
                          <a:effectLst/>
                          <a:latin typeface="Arial Narrow" pitchFamily="34" charset="0"/>
                        </a:rPr>
                        <a:t>που εργάζονται  (εργάζονταν) τα Σαββατοκύριακα στην κύρια εργασία τους</a:t>
                      </a:r>
                    </a:p>
                  </a:txBody>
                  <a:tcPr anchor="ctr" horzOverflow="overflow">
                    <a:lnL w="28575"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28575" cap="flat" cmpd="sng" algn="ctr">
                      <a:solidFill>
                        <a:srgbClr val="666699"/>
                      </a:solidFill>
                      <a:prstDash val="solid"/>
                      <a:round/>
                      <a:headEnd type="none" w="med" len="med"/>
                      <a:tailEnd type="none" w="med" len="med"/>
                    </a:lnT>
                    <a:lnB w="28575" cap="flat" cmpd="sng" algn="ctr">
                      <a:solidFill>
                        <a:srgbClr val="666699"/>
                      </a:solidFill>
                      <a:prstDash val="solid"/>
                      <a:round/>
                      <a:headEnd type="none" w="med" len="med"/>
                      <a:tailEnd type="none" w="med" len="med"/>
                    </a:lnB>
                    <a:lnTlToBr>
                      <a:noFill/>
                    </a:lnTlToBr>
                    <a:lnBlToTr>
                      <a:noFill/>
                    </a:lnBlToTr>
                    <a:solidFill>
                      <a:srgbClr val="EAEAEA"/>
                    </a:solidFill>
                  </a:tcPr>
                </a:tc>
                <a:tc>
                  <a:txBody>
                    <a:bodyPr/>
                    <a:lstStyle/>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800" b="1" i="0" u="none" strike="noStrike" cap="none" normalizeH="0" baseline="0" dirty="0" smtClean="0">
                          <a:ln>
                            <a:noFill/>
                          </a:ln>
                          <a:solidFill>
                            <a:schemeClr val="bg1"/>
                          </a:solidFill>
                          <a:effectLst/>
                          <a:latin typeface="Arial Narrow" pitchFamily="34" charset="0"/>
                        </a:rPr>
                        <a:t>13,34</a:t>
                      </a:r>
                      <a:endParaRPr kumimoji="0" lang="en-US" sz="2800" b="1" i="0" u="none" strike="noStrike" cap="none" normalizeH="0" baseline="0" dirty="0" smtClean="0">
                        <a:ln>
                          <a:noFill/>
                        </a:ln>
                        <a:solidFill>
                          <a:schemeClr val="bg1"/>
                        </a:solidFill>
                        <a:effectLst/>
                        <a:latin typeface="Arial Narrow" pitchFamily="34" charset="0"/>
                      </a:endParaRPr>
                    </a:p>
                    <a:p>
                      <a:pPr marL="109538" marR="0" lvl="0" indent="0" algn="ctr" defTabSz="914400" rtl="0" eaLnBrk="0" fontAlgn="base" latinLnBrk="0" hangingPunct="0">
                        <a:lnSpc>
                          <a:spcPct val="100000"/>
                        </a:lnSpc>
                        <a:spcBef>
                          <a:spcPts val="300"/>
                        </a:spcBef>
                        <a:spcAft>
                          <a:spcPct val="0"/>
                        </a:spcAft>
                        <a:buClr>
                          <a:srgbClr val="A28E6A"/>
                        </a:buClr>
                        <a:buSzTx/>
                        <a:buFont typeface="Georgia" pitchFamily="18" charset="0"/>
                        <a:buNone/>
                        <a:tabLst/>
                      </a:pPr>
                      <a:r>
                        <a:rPr kumimoji="0" lang="el-GR" sz="2800" b="1" i="0" u="none" strike="noStrike" cap="none" normalizeH="0" baseline="0" dirty="0" smtClean="0">
                          <a:ln>
                            <a:noFill/>
                          </a:ln>
                          <a:solidFill>
                            <a:schemeClr val="bg1"/>
                          </a:solidFill>
                          <a:effectLst/>
                          <a:latin typeface="Arial Narrow" pitchFamily="34" charset="0"/>
                        </a:rPr>
                        <a:t>ώρες</a:t>
                      </a:r>
                    </a:p>
                  </a:txBody>
                  <a:tcPr anchor="ctr" horzOverflow="overflow">
                    <a:lnL w="12700" cap="flat" cmpd="sng" algn="ctr">
                      <a:solidFill>
                        <a:srgbClr val="666699"/>
                      </a:solidFill>
                      <a:prstDash val="solid"/>
                      <a:round/>
                      <a:headEnd type="none" w="med" len="med"/>
                      <a:tailEnd type="none" w="med" len="med"/>
                    </a:lnL>
                    <a:lnR w="28575" cap="flat" cmpd="sng" algn="ctr">
                      <a:solidFill>
                        <a:srgbClr val="666699"/>
                      </a:solidFill>
                      <a:prstDash val="solid"/>
                      <a:round/>
                      <a:headEnd type="none" w="med" len="med"/>
                      <a:tailEnd type="none" w="med" len="med"/>
                    </a:lnR>
                    <a:lnT w="28575" cap="flat" cmpd="sng" algn="ctr">
                      <a:solidFill>
                        <a:srgbClr val="666699"/>
                      </a:solidFill>
                      <a:prstDash val="solid"/>
                      <a:round/>
                      <a:headEnd type="none" w="med" len="med"/>
                      <a:tailEnd type="none" w="med" len="med"/>
                    </a:lnT>
                    <a:lnB w="28575" cap="flat" cmpd="sng" algn="ctr">
                      <a:solidFill>
                        <a:srgbClr val="666699"/>
                      </a:solidFill>
                      <a:prstDash val="solid"/>
                      <a:round/>
                      <a:headEnd type="none" w="med" len="med"/>
                      <a:tailEnd type="none" w="med" len="med"/>
                    </a:lnB>
                    <a:lnTlToBr>
                      <a:noFill/>
                    </a:lnTlToBr>
                    <a:lnBlToTr>
                      <a:noFill/>
                    </a:lnBlToTr>
                    <a:solidFill>
                      <a:srgbClr val="666699"/>
                    </a:solidFill>
                  </a:tcPr>
                </a:tc>
              </a:tr>
            </a:tbl>
          </a:graphicData>
        </a:graphic>
      </p:graphicFrame>
      <p:sp>
        <p:nvSpPr>
          <p:cNvPr id="21518" name="AutoShape 47"/>
          <p:cNvSpPr>
            <a:spLocks noChangeArrowheads="1"/>
          </p:cNvSpPr>
          <p:nvPr/>
        </p:nvSpPr>
        <p:spPr bwMode="auto">
          <a:xfrm>
            <a:off x="1258888" y="1989138"/>
            <a:ext cx="2232025" cy="431800"/>
          </a:xfrm>
          <a:prstGeom prst="flowChartMerge">
            <a:avLst/>
          </a:prstGeom>
          <a:solidFill>
            <a:srgbClr val="800080"/>
          </a:solidFill>
          <a:ln w="9525">
            <a:solidFill>
              <a:srgbClr val="800080"/>
            </a:solidFill>
            <a:miter lim="800000"/>
            <a:headEnd/>
            <a:tailEnd/>
          </a:ln>
        </p:spPr>
        <p:txBody>
          <a:bodyPr wrap="none" anchor="ctr"/>
          <a:lstStyle/>
          <a:p>
            <a:endParaRPr lang="en-US"/>
          </a:p>
        </p:txBody>
      </p:sp>
      <p:sp>
        <p:nvSpPr>
          <p:cNvPr id="21519" name="AutoShape 48"/>
          <p:cNvSpPr>
            <a:spLocks noChangeArrowheads="1"/>
          </p:cNvSpPr>
          <p:nvPr/>
        </p:nvSpPr>
        <p:spPr bwMode="auto">
          <a:xfrm>
            <a:off x="5795963" y="2205038"/>
            <a:ext cx="2232025" cy="431800"/>
          </a:xfrm>
          <a:prstGeom prst="flowChartMerge">
            <a:avLst/>
          </a:prstGeom>
          <a:solidFill>
            <a:srgbClr val="666699"/>
          </a:solidFill>
          <a:ln w="9525">
            <a:solidFill>
              <a:srgbClr val="666699"/>
            </a:solidFill>
            <a:miter lim="800000"/>
            <a:headEnd/>
            <a:tailEnd/>
          </a:ln>
        </p:spPr>
        <p:txBody>
          <a:bodyPr wrap="none" anchor="ctr"/>
          <a:lstStyle/>
          <a:p>
            <a:endParaRPr lang="en-US"/>
          </a:p>
        </p:txBody>
      </p:sp>
      <p:sp>
        <p:nvSpPr>
          <p:cNvPr id="29"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r>
              <a:rPr lang="el-GR" sz="2400" b="1" dirty="0">
                <a:solidFill>
                  <a:srgbClr val="FFFFFF"/>
                </a:solidFill>
                <a:effectLst>
                  <a:outerShdw blurRad="38100" dist="38100" dir="2700000" algn="tl">
                    <a:srgbClr val="000000"/>
                  </a:outerShdw>
                </a:effectLst>
                <a:latin typeface="Arial Narrow" pitchFamily="34" charset="0"/>
              </a:rPr>
              <a:t>    </a:t>
            </a:r>
            <a:r>
              <a:rPr lang="el-GR" sz="2400" b="1" dirty="0">
                <a:solidFill>
                  <a:srgbClr val="FFFFFF"/>
                </a:solidFill>
                <a:latin typeface="Arial Narrow" pitchFamily="34" charset="0"/>
              </a:rPr>
              <a:t>ΧΡΟΝΟΣ ΕΡΓΑΣΙΑΣ</a:t>
            </a:r>
            <a:endParaRPr lang="en-US" sz="2400" b="1" dirty="0">
              <a:solidFill>
                <a:srgbClr val="FFFFFF"/>
              </a:solidFill>
              <a:latin typeface="Arial Narrow" pitchFamily="34" charset="0"/>
            </a:endParaRPr>
          </a:p>
        </p:txBody>
      </p:sp>
      <p:sp>
        <p:nvSpPr>
          <p:cNvPr id="21521" name="AutoShape 59"/>
          <p:cNvSpPr>
            <a:spLocks/>
          </p:cNvSpPr>
          <p:nvPr/>
        </p:nvSpPr>
        <p:spPr bwMode="auto">
          <a:xfrm rot="-2955739">
            <a:off x="1581151" y="3198812"/>
            <a:ext cx="360362" cy="1211263"/>
          </a:xfrm>
          <a:prstGeom prst="rightBrace">
            <a:avLst>
              <a:gd name="adj1" fmla="val 28010"/>
              <a:gd name="adj2" fmla="val 50000"/>
            </a:avLst>
          </a:prstGeom>
          <a:noFill/>
          <a:ln w="9525">
            <a:solidFill>
              <a:srgbClr val="696464"/>
            </a:solidFill>
            <a:round/>
            <a:headEnd/>
            <a:tailEnd/>
          </a:ln>
        </p:spPr>
        <p:txBody>
          <a:bodyPr wrap="none" anchor="ctr"/>
          <a:lstStyle/>
          <a:p>
            <a:endParaRPr lang="en-US"/>
          </a:p>
        </p:txBody>
      </p:sp>
      <p:sp>
        <p:nvSpPr>
          <p:cNvPr id="21522" name="Rectangle 60"/>
          <p:cNvSpPr>
            <a:spLocks noChangeArrowheads="1"/>
          </p:cNvSpPr>
          <p:nvPr/>
        </p:nvSpPr>
        <p:spPr bwMode="auto">
          <a:xfrm>
            <a:off x="1643063" y="3143250"/>
            <a:ext cx="865187" cy="431800"/>
          </a:xfrm>
          <a:prstGeom prst="rect">
            <a:avLst/>
          </a:prstGeom>
          <a:solidFill>
            <a:srgbClr val="EAEAEA"/>
          </a:solidFill>
          <a:ln w="9525">
            <a:solidFill>
              <a:srgbClr val="B2B2B2"/>
            </a:solidFill>
            <a:miter lim="800000"/>
            <a:headEnd/>
            <a:tailEnd/>
          </a:ln>
        </p:spPr>
        <p:txBody>
          <a:bodyPr wrap="none" anchor="ctr"/>
          <a:lstStyle/>
          <a:p>
            <a:pPr algn="ctr"/>
            <a:r>
              <a:rPr lang="el-GR" sz="2400" b="1">
                <a:solidFill>
                  <a:srgbClr val="000099"/>
                </a:solidFill>
                <a:latin typeface="Arial Narrow" pitchFamily="34" charset="0"/>
              </a:rPr>
              <a:t>47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6513" y="1065213"/>
          <a:ext cx="8839201" cy="5435600"/>
        </p:xfrm>
        <a:graphic>
          <a:graphicData uri="http://schemas.openxmlformats.org/presentationml/2006/ole">
            <p:oleObj spid="_x0000_s1026" name="Γράφημα" r:id="rId4" imgW="8848641" imgH="5438843" progId="MSGraph.Chart.8">
              <p:embed followColorScheme="full"/>
            </p:oleObj>
          </a:graphicData>
        </a:graphic>
      </p:graphicFrame>
      <p:sp>
        <p:nvSpPr>
          <p:cNvPr id="1027"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ΚΑΤΕΥΘΥΝΣΗ ΤΗΣ ΧΩΡΑΣ</a:t>
            </a:r>
            <a:endParaRPr lang="en-US" sz="2400" b="1">
              <a:solidFill>
                <a:srgbClr val="FFFFFF"/>
              </a:solidFill>
              <a:latin typeface="Arial Narrow" pitchFamily="34" charset="0"/>
            </a:endParaRPr>
          </a:p>
        </p:txBody>
      </p:sp>
      <p:sp>
        <p:nvSpPr>
          <p:cNvPr id="1028" name="Text Box 4"/>
          <p:cNvSpPr txBox="1">
            <a:spLocks noChangeArrowheads="1"/>
          </p:cNvSpPr>
          <p:nvPr/>
        </p:nvSpPr>
        <p:spPr bwMode="auto">
          <a:xfrm>
            <a:off x="0" y="836613"/>
            <a:ext cx="9144000" cy="579437"/>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Σε γενικές γραμμές πιστεύετε ότι τα πράγματα στην Ελλάδα πηγαίνουν σε σωστή ή σε λάθος κατεύθυνση;</a:t>
            </a:r>
            <a:r>
              <a:rPr lang="el-GR" b="1">
                <a:solidFill>
                  <a:srgbClr val="000099"/>
                </a:solidFill>
                <a:latin typeface="Arial Narrow" pitchFamily="34" charset="0"/>
              </a:rPr>
              <a:t> </a:t>
            </a:r>
          </a:p>
          <a:p>
            <a:pPr algn="ctr"/>
            <a:r>
              <a:rPr lang="el-GR" sz="1400" b="1">
                <a:solidFill>
                  <a:srgbClr val="990000"/>
                </a:solidFill>
                <a:latin typeface="Arial Narrow" pitchFamily="34" charset="0"/>
              </a:rPr>
              <a:t>(Σύνολο δείγματος μισθωτών / ανέργων)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42875" y="692150"/>
          <a:ext cx="11304588" cy="5949950"/>
        </p:xfrm>
        <a:graphic>
          <a:graphicData uri="http://schemas.openxmlformats.org/presentationml/2006/ole">
            <p:oleObj spid="_x0000_s22530" name="Γράφημα" r:id="rId4" imgW="10544192" imgH="5553143" progId="MSGraph.Chart.8">
              <p:embed followColorScheme="full"/>
            </p:oleObj>
          </a:graphicData>
        </a:graphic>
      </p:graphicFrame>
      <p:sp>
        <p:nvSpPr>
          <p:cNvPr id="22531" name="Rectangle 3"/>
          <p:cNvSpPr>
            <a:spLocks noChangeArrowheads="1"/>
          </p:cNvSpPr>
          <p:nvPr/>
        </p:nvSpPr>
        <p:spPr bwMode="auto">
          <a:xfrm>
            <a:off x="0" y="742950"/>
            <a:ext cx="9144000" cy="454025"/>
          </a:xfrm>
          <a:prstGeom prst="rect">
            <a:avLst/>
          </a:prstGeom>
          <a:noFill/>
          <a:ln w="9525">
            <a:noFill/>
            <a:miter lim="800000"/>
            <a:headEnd/>
            <a:tailEnd/>
          </a:ln>
        </p:spPr>
        <p:txBody>
          <a:bodyPr/>
          <a:lstStyle/>
          <a:p>
            <a:pPr algn="ctr" eaLnBrk="0" hangingPunct="0"/>
            <a:r>
              <a:rPr lang="el-GR" sz="1600" b="1">
                <a:solidFill>
                  <a:srgbClr val="000099"/>
                </a:solidFill>
                <a:latin typeface="Arial Narrow" pitchFamily="34" charset="0"/>
              </a:rPr>
              <a:t>Εργάζεσθε </a:t>
            </a:r>
            <a:r>
              <a:rPr lang="en-US" sz="1600" b="1">
                <a:solidFill>
                  <a:srgbClr val="000099"/>
                </a:solidFill>
                <a:latin typeface="Arial Narrow" pitchFamily="34" charset="0"/>
              </a:rPr>
              <a:t>(</a:t>
            </a:r>
            <a:r>
              <a:rPr lang="el-GR" sz="1600" b="1">
                <a:solidFill>
                  <a:srgbClr val="000099"/>
                </a:solidFill>
                <a:latin typeface="Arial Narrow" pitchFamily="34" charset="0"/>
              </a:rPr>
              <a:t>εργαζόσασταν) αργίες ή Σαββατοκύριακα στην κύρια (βασική) εργασία σας;</a:t>
            </a:r>
            <a:r>
              <a:rPr lang="el-GR" sz="2800" b="1">
                <a:solidFill>
                  <a:srgbClr val="808080"/>
                </a:solidFill>
                <a:latin typeface="Verdana" pitchFamily="34" charset="0"/>
              </a:rPr>
              <a:t> </a:t>
            </a:r>
            <a:br>
              <a:rPr lang="el-GR" sz="2800" b="1">
                <a:solidFill>
                  <a:srgbClr val="808080"/>
                </a:solidFill>
                <a:latin typeface="Verdana" pitchFamily="34" charset="0"/>
              </a:rPr>
            </a:br>
            <a:r>
              <a:rPr lang="el-GR" sz="1400" b="1">
                <a:solidFill>
                  <a:srgbClr val="990000"/>
                </a:solidFill>
                <a:latin typeface="Arial Narrow" pitchFamily="34" charset="0"/>
              </a:rPr>
              <a:t>(Κατά κατηγορία μισθωτών, %)</a:t>
            </a:r>
            <a:endParaRPr lang="en-GB" sz="1400" b="1">
              <a:solidFill>
                <a:srgbClr val="990000"/>
              </a:solidFill>
              <a:latin typeface="Arial Narrow" pitchFamily="34" charset="0"/>
            </a:endParaRPr>
          </a:p>
        </p:txBody>
      </p:sp>
      <p:sp>
        <p:nvSpPr>
          <p:cNvPr id="22532"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    ΧΡΟΝΟΣ ΕΡΓΑΣΙΑΣ</a:t>
            </a:r>
            <a:endParaRPr lang="en-US" sz="2400" b="1">
              <a:solidFill>
                <a:srgbClr val="FFFFFF"/>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sz="half" idx="1"/>
          </p:nvPr>
        </p:nvGraphicFramePr>
        <p:xfrm>
          <a:off x="152400" y="223838"/>
          <a:ext cx="7761288" cy="7134225"/>
        </p:xfrm>
        <a:graphic>
          <a:graphicData uri="http://schemas.openxmlformats.org/presentationml/2006/ole">
            <p:oleObj spid="_x0000_s2050" name="Γράφημα" r:id="rId4" imgW="11782543" imgH="10829857" progId="MSGraph.Chart.8">
              <p:embed followColorScheme="full"/>
            </p:oleObj>
          </a:graphicData>
        </a:graphic>
      </p:graphicFrame>
      <p:graphicFrame>
        <p:nvGraphicFramePr>
          <p:cNvPr id="2051" name="Object 16"/>
          <p:cNvGraphicFramePr>
            <a:graphicFrameLocks noChangeAspect="1"/>
          </p:cNvGraphicFramePr>
          <p:nvPr/>
        </p:nvGraphicFramePr>
        <p:xfrm>
          <a:off x="5791200" y="280988"/>
          <a:ext cx="7781925" cy="7077075"/>
        </p:xfrm>
        <a:graphic>
          <a:graphicData uri="http://schemas.openxmlformats.org/presentationml/2006/ole">
            <p:oleObj spid="_x0000_s2051" name="Γράφημα" r:id="rId5" imgW="11791984" imgH="10725285" progId="MSGraph.Chart.8">
              <p:embed followColorScheme="full"/>
            </p:oleObj>
          </a:graphicData>
        </a:graphic>
      </p:graphicFrame>
      <p:sp>
        <p:nvSpPr>
          <p:cNvPr id="2052" name="Text Box 3"/>
          <p:cNvSpPr txBox="1">
            <a:spLocks noChangeArrowheads="1"/>
          </p:cNvSpPr>
          <p:nvPr/>
        </p:nvSpPr>
        <p:spPr bwMode="auto">
          <a:xfrm>
            <a:off x="0" y="863600"/>
            <a:ext cx="9144000" cy="549275"/>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Ποιο είναι το μεγαλύτερο πρόβλημα που αντιμετωπίζει σήμερα η χώρα; </a:t>
            </a:r>
          </a:p>
          <a:p>
            <a:pPr algn="ctr"/>
            <a:r>
              <a:rPr lang="el-GR" sz="1400" b="1">
                <a:solidFill>
                  <a:srgbClr val="990000"/>
                </a:solidFill>
                <a:latin typeface="Arial Narrow" pitchFamily="34" charset="0"/>
              </a:rPr>
              <a:t>(Σύνολο δείγματος μισθωτών / ανέργων, μια αυθόρμητη απάντηση,</a:t>
            </a:r>
            <a:r>
              <a:rPr lang="en-US" sz="1400" b="1">
                <a:solidFill>
                  <a:srgbClr val="990000"/>
                </a:solidFill>
                <a:latin typeface="Arial Narrow" pitchFamily="34" charset="0"/>
              </a:rPr>
              <a:t> </a:t>
            </a:r>
            <a:r>
              <a:rPr lang="el-GR" sz="1400" b="1">
                <a:solidFill>
                  <a:srgbClr val="990000"/>
                </a:solidFill>
                <a:latin typeface="Arial Narrow" pitchFamily="34" charset="0"/>
              </a:rPr>
              <a:t>%)</a:t>
            </a:r>
          </a:p>
        </p:txBody>
      </p:sp>
      <p:sp>
        <p:nvSpPr>
          <p:cNvPr id="2053" name="Line 4"/>
          <p:cNvSpPr>
            <a:spLocks noChangeShapeType="1"/>
          </p:cNvSpPr>
          <p:nvPr/>
        </p:nvSpPr>
        <p:spPr bwMode="auto">
          <a:xfrm>
            <a:off x="5429250" y="1571625"/>
            <a:ext cx="0" cy="4786313"/>
          </a:xfrm>
          <a:prstGeom prst="line">
            <a:avLst/>
          </a:prstGeom>
          <a:noFill/>
          <a:ln w="19050">
            <a:solidFill>
              <a:srgbClr val="808080"/>
            </a:solidFill>
            <a:prstDash val="dash"/>
            <a:round/>
            <a:headEnd/>
            <a:tailEnd/>
          </a:ln>
        </p:spPr>
        <p:txBody>
          <a:bodyPr/>
          <a:lstStyle/>
          <a:p>
            <a:endParaRPr lang="el-GR"/>
          </a:p>
        </p:txBody>
      </p:sp>
      <p:sp>
        <p:nvSpPr>
          <p:cNvPr id="2054"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ΤΟ ΜΕΓΑΛΥΤΕΡΟ ΠΡΟΒΛΗΜΑ ΤΗΣ ΧΩΡΑΣ</a:t>
            </a:r>
            <a:endParaRPr lang="en-US" sz="2400" b="1">
              <a:solidFill>
                <a:srgbClr val="FFFFFF"/>
              </a:solidFill>
              <a:latin typeface="Arial Narrow" pitchFamily="34" charset="0"/>
            </a:endParaRPr>
          </a:p>
        </p:txBody>
      </p:sp>
      <p:sp>
        <p:nvSpPr>
          <p:cNvPr id="602119" name="Rectangle 7"/>
          <p:cNvSpPr>
            <a:spLocks noChangeArrowheads="1"/>
          </p:cNvSpPr>
          <p:nvPr/>
        </p:nvSpPr>
        <p:spPr bwMode="auto">
          <a:xfrm>
            <a:off x="211138" y="1643063"/>
            <a:ext cx="431800" cy="360362"/>
          </a:xfrm>
          <a:prstGeom prst="rect">
            <a:avLst/>
          </a:prstGeom>
          <a:solidFill>
            <a:srgbClr val="EAEAEA"/>
          </a:solidFill>
          <a:ln w="9525">
            <a:solidFill>
              <a:schemeClr val="folHlink"/>
            </a:solidFill>
            <a:miter lim="800000"/>
            <a:headEnd/>
            <a:tailEnd/>
          </a:ln>
          <a:effectLst/>
        </p:spPr>
        <p:txBody>
          <a:bodyPr wrap="none" anchor="ctr"/>
          <a:lstStyle/>
          <a:p>
            <a:pPr algn="ctr">
              <a:defRPr/>
            </a:pPr>
            <a:r>
              <a:rPr lang="el-GR" sz="2400" b="1">
                <a:solidFill>
                  <a:srgbClr val="969696"/>
                </a:solidFill>
                <a:effectLst>
                  <a:outerShdw blurRad="38100" dist="38100" dir="2700000" algn="tl">
                    <a:srgbClr val="000000"/>
                  </a:outerShdw>
                </a:effectLst>
                <a:latin typeface="Arial Narrow" pitchFamily="34" charset="0"/>
              </a:rPr>
              <a:t>1</a:t>
            </a:r>
          </a:p>
        </p:txBody>
      </p:sp>
      <p:sp>
        <p:nvSpPr>
          <p:cNvPr id="602120" name="Rectangle 8"/>
          <p:cNvSpPr>
            <a:spLocks noChangeArrowheads="1"/>
          </p:cNvSpPr>
          <p:nvPr/>
        </p:nvSpPr>
        <p:spPr bwMode="auto">
          <a:xfrm>
            <a:off x="5572125" y="1639888"/>
            <a:ext cx="431800" cy="360362"/>
          </a:xfrm>
          <a:prstGeom prst="rect">
            <a:avLst/>
          </a:prstGeom>
          <a:solidFill>
            <a:srgbClr val="EAEAEA"/>
          </a:solidFill>
          <a:ln w="9525">
            <a:solidFill>
              <a:schemeClr val="folHlink"/>
            </a:solidFill>
            <a:miter lim="800000"/>
            <a:headEnd/>
            <a:tailEnd/>
          </a:ln>
          <a:effectLst/>
        </p:spPr>
        <p:txBody>
          <a:bodyPr wrap="none" anchor="ctr"/>
          <a:lstStyle/>
          <a:p>
            <a:pPr algn="ctr">
              <a:defRPr/>
            </a:pPr>
            <a:r>
              <a:rPr lang="en-US" sz="2400" b="1" dirty="0">
                <a:solidFill>
                  <a:srgbClr val="969696"/>
                </a:solidFill>
                <a:effectLst>
                  <a:outerShdw blurRad="38100" dist="38100" dir="2700000" algn="tl">
                    <a:srgbClr val="000000"/>
                  </a:outerShdw>
                </a:effectLst>
                <a:latin typeface="Arial Narrow" pitchFamily="34" charset="0"/>
              </a:rPr>
              <a:t>2</a:t>
            </a:r>
            <a:endParaRPr lang="el-GR" sz="2400" b="1" dirty="0">
              <a:solidFill>
                <a:srgbClr val="969696"/>
              </a:solidFill>
              <a:effectLst>
                <a:outerShdw blurRad="38100" dist="38100" dir="2700000" algn="tl">
                  <a:srgbClr val="000000"/>
                </a:outerShdw>
              </a:effectLst>
              <a:latin typeface="Arial Narrow" pitchFamily="34" charset="0"/>
            </a:endParaRPr>
          </a:p>
        </p:txBody>
      </p:sp>
      <p:sp>
        <p:nvSpPr>
          <p:cNvPr id="2057" name="AutoShape 10"/>
          <p:cNvSpPr>
            <a:spLocks noChangeArrowheads="1"/>
          </p:cNvSpPr>
          <p:nvPr/>
        </p:nvSpPr>
        <p:spPr bwMode="auto">
          <a:xfrm>
            <a:off x="5000625" y="2000250"/>
            <a:ext cx="360363" cy="360363"/>
          </a:xfrm>
          <a:prstGeom prst="leftArrow">
            <a:avLst>
              <a:gd name="adj1" fmla="val 50000"/>
              <a:gd name="adj2" fmla="val 25000"/>
            </a:avLst>
          </a:prstGeom>
          <a:solidFill>
            <a:srgbClr val="660033"/>
          </a:solidFill>
          <a:ln w="9525">
            <a:noFill/>
            <a:miter lim="800000"/>
            <a:headEnd/>
            <a:tailEnd/>
          </a:ln>
        </p:spPr>
        <p:txBody>
          <a:bodyPr wrap="none" anchor="ctr"/>
          <a:lstStyle/>
          <a:p>
            <a:endParaRPr lang="en-US"/>
          </a:p>
        </p:txBody>
      </p:sp>
      <p:sp>
        <p:nvSpPr>
          <p:cNvPr id="2058" name="AutoShape 11"/>
          <p:cNvSpPr>
            <a:spLocks noChangeArrowheads="1"/>
          </p:cNvSpPr>
          <p:nvPr/>
        </p:nvSpPr>
        <p:spPr bwMode="auto">
          <a:xfrm>
            <a:off x="4643438" y="2925763"/>
            <a:ext cx="360362" cy="360362"/>
          </a:xfrm>
          <a:prstGeom prst="leftArrow">
            <a:avLst>
              <a:gd name="adj1" fmla="val 50000"/>
              <a:gd name="adj2" fmla="val 25000"/>
            </a:avLst>
          </a:prstGeom>
          <a:solidFill>
            <a:srgbClr val="660033"/>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defRPr/>
            </a:pPr>
            <a:endParaRPr lang="en-US" sz="2400" b="1" dirty="0">
              <a:solidFill>
                <a:srgbClr val="FFFFFF"/>
              </a:solidFill>
              <a:effectLst>
                <a:outerShdw blurRad="38100" dist="38100" dir="2700000" algn="tl">
                  <a:srgbClr val="000000"/>
                </a:outerShdw>
              </a:effectLst>
              <a:latin typeface="Arial Narrow" pitchFamily="34" charset="0"/>
            </a:endParaRPr>
          </a:p>
        </p:txBody>
      </p:sp>
      <p:graphicFrame>
        <p:nvGraphicFramePr>
          <p:cNvPr id="3074" name="Object 3"/>
          <p:cNvGraphicFramePr>
            <a:graphicFrameLocks noChangeAspect="1"/>
          </p:cNvGraphicFramePr>
          <p:nvPr/>
        </p:nvGraphicFramePr>
        <p:xfrm>
          <a:off x="85725" y="1104900"/>
          <a:ext cx="9299575" cy="5614988"/>
        </p:xfrm>
        <a:graphic>
          <a:graphicData uri="http://schemas.openxmlformats.org/presentationml/2006/ole">
            <p:oleObj spid="_x0000_s3074" name="Γράφημα" r:id="rId4" imgW="10582224" imgH="6381885" progId="MSGraph.Chart.8">
              <p:embed followColorScheme="full"/>
            </p:oleObj>
          </a:graphicData>
        </a:graphic>
      </p:graphicFrame>
      <p:sp>
        <p:nvSpPr>
          <p:cNvPr id="3076"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200" b="1">
                <a:solidFill>
                  <a:srgbClr val="FFFFFF"/>
                </a:solidFill>
                <a:latin typeface="Arial Narrow" pitchFamily="34" charset="0"/>
              </a:rPr>
              <a:t>ΚΟΜΜΑ ΠΟΥ ΜΠΟΡΕΙ ΝΑ ΑΝΤΙΜΕΤΩΠΙΣΕΙ ΚΑΛΥΤΕΡΑ</a:t>
            </a:r>
          </a:p>
          <a:p>
            <a:pPr algn="ctr"/>
            <a:r>
              <a:rPr lang="el-GR" sz="2200" b="1">
                <a:solidFill>
                  <a:srgbClr val="FFFFFF"/>
                </a:solidFill>
                <a:latin typeface="Arial Narrow" pitchFamily="34" charset="0"/>
              </a:rPr>
              <a:t>ΤΟ ΜΕΓΑΛΥΤΕΡΟ ΠΡΟΒΛΗΜΑ ΤΗΣ ΧΩΡΑΣ </a:t>
            </a:r>
            <a:endParaRPr lang="en-US" sz="2200" b="1">
              <a:solidFill>
                <a:srgbClr val="FFFFFF"/>
              </a:solidFill>
              <a:latin typeface="Arial Narrow" pitchFamily="34" charset="0"/>
            </a:endParaRPr>
          </a:p>
        </p:txBody>
      </p:sp>
      <p:sp>
        <p:nvSpPr>
          <p:cNvPr id="3077" name="Text Box 6"/>
          <p:cNvSpPr txBox="1">
            <a:spLocks noChangeArrowheads="1"/>
          </p:cNvSpPr>
          <p:nvPr/>
        </p:nvSpPr>
        <p:spPr bwMode="auto">
          <a:xfrm>
            <a:off x="0" y="879475"/>
            <a:ext cx="9144000" cy="549275"/>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Ποιο κόμμα πιστεύετε ότι μπορεί να αντιμετωπίσει καλύτερα το μεγαλύτερο πρόβλημα της χώρας;</a:t>
            </a:r>
          </a:p>
          <a:p>
            <a:pPr algn="ctr"/>
            <a:r>
              <a:rPr lang="el-GR" sz="1400" b="1">
                <a:solidFill>
                  <a:srgbClr val="990000"/>
                </a:solidFill>
                <a:latin typeface="Arial Narrow" pitchFamily="34" charset="0"/>
              </a:rPr>
              <a:t>(Σύνολο δείγματος μισθωτών / ανέργων, μια αυθόρμητη απάντηση,</a:t>
            </a:r>
            <a:r>
              <a:rPr lang="en-US" sz="1400" b="1">
                <a:solidFill>
                  <a:srgbClr val="990000"/>
                </a:solidFill>
                <a:latin typeface="Arial Narrow" pitchFamily="34" charset="0"/>
              </a:rPr>
              <a:t> </a:t>
            </a:r>
            <a:r>
              <a:rPr lang="el-GR" sz="1400" b="1">
                <a:solidFill>
                  <a:srgbClr val="990000"/>
                </a:solidFill>
                <a:latin typeface="Arial Narrow"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628900" y="584200"/>
          <a:ext cx="9864725" cy="5416550"/>
        </p:xfrm>
        <a:graphic>
          <a:graphicData uri="http://schemas.openxmlformats.org/presentationml/2006/ole">
            <p:oleObj spid="_x0000_s4098" name="Γράφημα" r:id="rId4" imgW="9867967" imgH="5438843" progId="MSGraph.Chart.8">
              <p:embed followColorScheme="full"/>
            </p:oleObj>
          </a:graphicData>
        </a:graphic>
      </p:graphicFrame>
      <p:graphicFrame>
        <p:nvGraphicFramePr>
          <p:cNvPr id="4099" name="Object 3"/>
          <p:cNvGraphicFramePr>
            <a:graphicFrameLocks noChangeAspect="1"/>
          </p:cNvGraphicFramePr>
          <p:nvPr/>
        </p:nvGraphicFramePr>
        <p:xfrm>
          <a:off x="-209550" y="1071563"/>
          <a:ext cx="6437313" cy="5364162"/>
        </p:xfrm>
        <a:graphic>
          <a:graphicData uri="http://schemas.openxmlformats.org/presentationml/2006/ole">
            <p:oleObj spid="_x0000_s4099" name="Γράφημα" r:id="rId5" imgW="6448543" imgH="5372100" progId="MSGraph.Chart.8">
              <p:embed followColorScheme="full"/>
            </p:oleObj>
          </a:graphicData>
        </a:graphic>
      </p:graphicFrame>
      <p:sp>
        <p:nvSpPr>
          <p:cNvPr id="4100" name="Line 4"/>
          <p:cNvSpPr>
            <a:spLocks noChangeShapeType="1"/>
          </p:cNvSpPr>
          <p:nvPr/>
        </p:nvSpPr>
        <p:spPr bwMode="auto">
          <a:xfrm flipH="1">
            <a:off x="5643563" y="1484313"/>
            <a:ext cx="7937" cy="4873625"/>
          </a:xfrm>
          <a:prstGeom prst="line">
            <a:avLst/>
          </a:prstGeom>
          <a:noFill/>
          <a:ln w="19050">
            <a:solidFill>
              <a:srgbClr val="808080"/>
            </a:solidFill>
            <a:prstDash val="dash"/>
            <a:round/>
            <a:headEnd/>
            <a:tailEnd/>
          </a:ln>
        </p:spPr>
        <p:txBody>
          <a:bodyPr/>
          <a:lstStyle/>
          <a:p>
            <a:endParaRPr lang="el-GR"/>
          </a:p>
        </p:txBody>
      </p:sp>
      <p:sp>
        <p:nvSpPr>
          <p:cNvPr id="4101"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ΑΙΣΘΗΜΑ ΑΣΦΑΛΕΙΑΣ ΓΙΑ ΤΟ ΜΕΛΛΟΝ</a:t>
            </a:r>
            <a:endParaRPr lang="en-US" sz="2400" b="1">
              <a:solidFill>
                <a:srgbClr val="FFFFFF"/>
              </a:solidFill>
              <a:latin typeface="Arial Narrow" pitchFamily="34" charset="0"/>
            </a:endParaRPr>
          </a:p>
        </p:txBody>
      </p:sp>
      <p:sp>
        <p:nvSpPr>
          <p:cNvPr id="4102" name="Text Box 6"/>
          <p:cNvSpPr txBox="1">
            <a:spLocks noChangeArrowheads="1"/>
          </p:cNvSpPr>
          <p:nvPr/>
        </p:nvSpPr>
        <p:spPr bwMode="auto">
          <a:xfrm>
            <a:off x="0" y="863600"/>
            <a:ext cx="9144000" cy="549275"/>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Όταν σκέπτεσθε το μέλλον σας τα επόμενα χρόνια, πόσο σίγουρος/η αισθάνεσθε; </a:t>
            </a:r>
          </a:p>
          <a:p>
            <a:pPr algn="ctr"/>
            <a:r>
              <a:rPr lang="el-GR" sz="1400" b="1">
                <a:solidFill>
                  <a:srgbClr val="990000"/>
                </a:solidFill>
                <a:latin typeface="Arial Narrow" pitchFamily="34" charset="0"/>
              </a:rPr>
              <a:t>(Σύνολο δείγματος μισθωτών / ανέργων,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ChangeAspect="1"/>
          </p:cNvGraphicFramePr>
          <p:nvPr/>
        </p:nvGraphicFramePr>
        <p:xfrm>
          <a:off x="-285750" y="714375"/>
          <a:ext cx="7070725" cy="5632450"/>
        </p:xfrm>
        <a:graphic>
          <a:graphicData uri="http://schemas.openxmlformats.org/presentationml/2006/ole">
            <p:oleObj spid="_x0000_s5122" name="Γράφημα" r:id="rId4" imgW="7086735" imgH="5638800" progId="MSGraph.Chart.8">
              <p:embed followColorScheme="full"/>
            </p:oleObj>
          </a:graphicData>
        </a:graphic>
      </p:graphicFrame>
      <p:graphicFrame>
        <p:nvGraphicFramePr>
          <p:cNvPr id="5123" name="Object 2"/>
          <p:cNvGraphicFramePr>
            <a:graphicFrameLocks noChangeAspect="1"/>
          </p:cNvGraphicFramePr>
          <p:nvPr/>
        </p:nvGraphicFramePr>
        <p:xfrm>
          <a:off x="2786063" y="573088"/>
          <a:ext cx="9845675" cy="5427662"/>
        </p:xfrm>
        <a:graphic>
          <a:graphicData uri="http://schemas.openxmlformats.org/presentationml/2006/ole">
            <p:oleObj spid="_x0000_s5123" name="Γράφημα" r:id="rId5" imgW="9867967" imgH="5438843" progId="MSGraph.Chart.8">
              <p:embed followColorScheme="full"/>
            </p:oleObj>
          </a:graphicData>
        </a:graphic>
      </p:graphicFrame>
      <p:sp>
        <p:nvSpPr>
          <p:cNvPr id="5124"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altLang="zh-CN" sz="2400" b="1">
                <a:solidFill>
                  <a:schemeClr val="bg1"/>
                </a:solidFill>
                <a:latin typeface="Arial Narrow" pitchFamily="34" charset="0"/>
              </a:rPr>
              <a:t>ΕΚΤΙΜΗΣΗ ΓΙΑ ΤΗΝ ΠΡΟΣΩΠΙΚΗ ΟΙΚΟΝΟΜΙΚΗ ΚΑΤΑΣΤΑΣΗ</a:t>
            </a:r>
            <a:endParaRPr lang="en-US" altLang="zh-CN" sz="2400" b="1">
              <a:solidFill>
                <a:schemeClr val="bg1"/>
              </a:solidFill>
              <a:latin typeface="Arial Narrow" pitchFamily="34" charset="0"/>
              <a:ea typeface="宋体" pitchFamily="2" charset="-122"/>
            </a:endParaRPr>
          </a:p>
        </p:txBody>
      </p:sp>
      <p:sp>
        <p:nvSpPr>
          <p:cNvPr id="5125" name="Text Box 5"/>
          <p:cNvSpPr txBox="1">
            <a:spLocks noChangeArrowheads="1"/>
          </p:cNvSpPr>
          <p:nvPr/>
        </p:nvSpPr>
        <p:spPr bwMode="auto">
          <a:xfrm>
            <a:off x="0" y="836613"/>
            <a:ext cx="9144000" cy="549275"/>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Στο χρόνο που πέρασε (τους τελευταίους 12 μήνες), </a:t>
            </a:r>
            <a:r>
              <a:rPr lang="el-GR" sz="1600" b="1" u="sng">
                <a:solidFill>
                  <a:srgbClr val="000099"/>
                </a:solidFill>
                <a:latin typeface="Arial Narrow" pitchFamily="34" charset="0"/>
              </a:rPr>
              <a:t>η προσωπική σας </a:t>
            </a:r>
            <a:r>
              <a:rPr lang="el-GR" sz="1600" b="1">
                <a:solidFill>
                  <a:srgbClr val="000099"/>
                </a:solidFill>
                <a:latin typeface="Arial Narrow" pitchFamily="34" charset="0"/>
              </a:rPr>
              <a:t>οικονομική κατάσταση…</a:t>
            </a:r>
          </a:p>
          <a:p>
            <a:pPr algn="ctr"/>
            <a:r>
              <a:rPr lang="el-GR" sz="1400" b="1">
                <a:solidFill>
                  <a:srgbClr val="990000"/>
                </a:solidFill>
                <a:latin typeface="Arial Narrow" pitchFamily="34" charset="0"/>
              </a:rPr>
              <a:t>(Σύνολο δείγματος μισθωτών / ανέργων, %)</a:t>
            </a:r>
          </a:p>
        </p:txBody>
      </p:sp>
      <p:sp>
        <p:nvSpPr>
          <p:cNvPr id="5126" name="Line 6"/>
          <p:cNvSpPr>
            <a:spLocks noChangeShapeType="1"/>
          </p:cNvSpPr>
          <p:nvPr/>
        </p:nvSpPr>
        <p:spPr bwMode="auto">
          <a:xfrm flipH="1">
            <a:off x="5429250" y="1484313"/>
            <a:ext cx="6350" cy="4873625"/>
          </a:xfrm>
          <a:prstGeom prst="line">
            <a:avLst/>
          </a:prstGeom>
          <a:noFill/>
          <a:ln w="19050">
            <a:solidFill>
              <a:srgbClr val="808080"/>
            </a:solidFill>
            <a:prstDash val="dash"/>
            <a:round/>
            <a:headEnd/>
            <a:tailEnd/>
          </a:ln>
        </p:spPr>
        <p:txBody>
          <a:bodyPr/>
          <a:lstStyle/>
          <a:p>
            <a:endParaRPr lang="el-GR"/>
          </a:p>
        </p:txBody>
      </p:sp>
      <p:sp>
        <p:nvSpPr>
          <p:cNvPr id="5127" name="AutoShape 7"/>
          <p:cNvSpPr>
            <a:spLocks/>
          </p:cNvSpPr>
          <p:nvPr/>
        </p:nvSpPr>
        <p:spPr bwMode="auto">
          <a:xfrm rot="-5999455">
            <a:off x="1134269" y="1686719"/>
            <a:ext cx="360362" cy="1295400"/>
          </a:xfrm>
          <a:prstGeom prst="rightBrace">
            <a:avLst>
              <a:gd name="adj1" fmla="val 29956"/>
              <a:gd name="adj2" fmla="val 50000"/>
            </a:avLst>
          </a:prstGeom>
          <a:noFill/>
          <a:ln w="9525">
            <a:solidFill>
              <a:srgbClr val="696464"/>
            </a:solidFill>
            <a:round/>
            <a:headEnd/>
            <a:tailEnd/>
          </a:ln>
        </p:spPr>
        <p:txBody>
          <a:bodyPr wrap="none" anchor="ctr"/>
          <a:lstStyle/>
          <a:p>
            <a:endParaRPr lang="en-US"/>
          </a:p>
        </p:txBody>
      </p:sp>
      <p:sp>
        <p:nvSpPr>
          <p:cNvPr id="5128" name="Rectangle 8"/>
          <p:cNvSpPr>
            <a:spLocks noChangeArrowheads="1"/>
          </p:cNvSpPr>
          <p:nvPr/>
        </p:nvSpPr>
        <p:spPr bwMode="auto">
          <a:xfrm>
            <a:off x="857250" y="1571625"/>
            <a:ext cx="865188" cy="504825"/>
          </a:xfrm>
          <a:prstGeom prst="rect">
            <a:avLst/>
          </a:prstGeom>
          <a:solidFill>
            <a:srgbClr val="EAEAEA"/>
          </a:solidFill>
          <a:ln w="9525">
            <a:solidFill>
              <a:srgbClr val="B2B2B2"/>
            </a:solidFill>
            <a:miter lim="800000"/>
            <a:headEnd/>
            <a:tailEnd/>
          </a:ln>
        </p:spPr>
        <p:txBody>
          <a:bodyPr wrap="none" anchor="ctr"/>
          <a:lstStyle/>
          <a:p>
            <a:pPr algn="ctr"/>
            <a:r>
              <a:rPr lang="en-US" sz="2800" b="1">
                <a:solidFill>
                  <a:srgbClr val="CC0000"/>
                </a:solidFill>
                <a:latin typeface="Arial Narrow" pitchFamily="34" charset="0"/>
              </a:rPr>
              <a:t>58</a:t>
            </a:r>
            <a:endParaRPr lang="el-GR" sz="2800" b="1">
              <a:solidFill>
                <a:srgbClr val="CC00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285750" y="785813"/>
          <a:ext cx="7070725" cy="5632450"/>
        </p:xfrm>
        <a:graphic>
          <a:graphicData uri="http://schemas.openxmlformats.org/presentationml/2006/ole">
            <p:oleObj spid="_x0000_s6146" name="Γράφημα" r:id="rId4" imgW="7086735" imgH="5638800" progId="MSGraph.Chart.8">
              <p:embed followColorScheme="full"/>
            </p:oleObj>
          </a:graphicData>
        </a:graphic>
      </p:graphicFrame>
      <p:graphicFrame>
        <p:nvGraphicFramePr>
          <p:cNvPr id="6147" name="Object 2"/>
          <p:cNvGraphicFramePr>
            <a:graphicFrameLocks noChangeAspect="1"/>
          </p:cNvGraphicFramePr>
          <p:nvPr/>
        </p:nvGraphicFramePr>
        <p:xfrm>
          <a:off x="2513013" y="403225"/>
          <a:ext cx="9845675" cy="5427663"/>
        </p:xfrm>
        <a:graphic>
          <a:graphicData uri="http://schemas.openxmlformats.org/presentationml/2006/ole">
            <p:oleObj spid="_x0000_s6147" name="Γράφημα" r:id="rId5" imgW="9867967" imgH="5438843" progId="MSGraph.Chart.8">
              <p:embed followColorScheme="full"/>
            </p:oleObj>
          </a:graphicData>
        </a:graphic>
      </p:graphicFrame>
      <p:sp>
        <p:nvSpPr>
          <p:cNvPr id="6148"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altLang="zh-CN" sz="2400" b="1">
                <a:solidFill>
                  <a:schemeClr val="bg1"/>
                </a:solidFill>
                <a:latin typeface="Arial Narrow" pitchFamily="34" charset="0"/>
              </a:rPr>
              <a:t>ΕΚΤΙΜΗΣΗ ΓΙΑ ΤΗΝ ΟΙΚΟΝΟΜΙΚΗ ΚΑΤΑΣΤΑΣΗ ΤΗΣ ΧΩΡΑΣ</a:t>
            </a:r>
            <a:endParaRPr lang="en-US" altLang="zh-CN" sz="2400" b="1">
              <a:solidFill>
                <a:schemeClr val="bg1"/>
              </a:solidFill>
              <a:latin typeface="Arial Narrow" pitchFamily="34" charset="0"/>
              <a:ea typeface="宋体" pitchFamily="2" charset="-122"/>
            </a:endParaRPr>
          </a:p>
        </p:txBody>
      </p:sp>
      <p:sp>
        <p:nvSpPr>
          <p:cNvPr id="6149" name="Text Box 5"/>
          <p:cNvSpPr txBox="1">
            <a:spLocks noChangeArrowheads="1"/>
          </p:cNvSpPr>
          <p:nvPr/>
        </p:nvSpPr>
        <p:spPr bwMode="auto">
          <a:xfrm>
            <a:off x="0" y="836613"/>
            <a:ext cx="9144000" cy="554037"/>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Η οικονομική κατάσταση </a:t>
            </a:r>
            <a:r>
              <a:rPr lang="el-GR" sz="1600" b="1" u="sng">
                <a:solidFill>
                  <a:srgbClr val="000099"/>
                </a:solidFill>
                <a:latin typeface="Arial Narrow" pitchFamily="34" charset="0"/>
              </a:rPr>
              <a:t>της χώρας </a:t>
            </a:r>
            <a:r>
              <a:rPr lang="el-GR" sz="1600" b="1">
                <a:solidFill>
                  <a:srgbClr val="000099"/>
                </a:solidFill>
                <a:latin typeface="Arial Narrow" pitchFamily="34" charset="0"/>
              </a:rPr>
              <a:t>στο χρόνο που πέρασε (τους τελευταίους 12 μήνες)…</a:t>
            </a:r>
          </a:p>
          <a:p>
            <a:pPr algn="ctr"/>
            <a:r>
              <a:rPr lang="el-GR" sz="1400" b="1">
                <a:solidFill>
                  <a:srgbClr val="990000"/>
                </a:solidFill>
                <a:latin typeface="Arial Narrow" pitchFamily="34" charset="0"/>
              </a:rPr>
              <a:t>(Σύνολο δείγματος μισθωτών / ανέργων, %)</a:t>
            </a:r>
          </a:p>
        </p:txBody>
      </p:sp>
      <p:sp>
        <p:nvSpPr>
          <p:cNvPr id="6150" name="Line 6"/>
          <p:cNvSpPr>
            <a:spLocks noChangeShapeType="1"/>
          </p:cNvSpPr>
          <p:nvPr/>
        </p:nvSpPr>
        <p:spPr bwMode="auto">
          <a:xfrm flipH="1">
            <a:off x="5072063" y="1484313"/>
            <a:ext cx="6350" cy="4873625"/>
          </a:xfrm>
          <a:prstGeom prst="line">
            <a:avLst/>
          </a:prstGeom>
          <a:noFill/>
          <a:ln w="19050">
            <a:solidFill>
              <a:srgbClr val="808080"/>
            </a:solidFill>
            <a:prstDash val="dash"/>
            <a:round/>
            <a:headEnd/>
            <a:tailEnd/>
          </a:ln>
        </p:spPr>
        <p:txBody>
          <a:bodyPr/>
          <a:lstStyle/>
          <a:p>
            <a:endParaRPr lang="el-GR"/>
          </a:p>
        </p:txBody>
      </p:sp>
      <p:sp>
        <p:nvSpPr>
          <p:cNvPr id="6151" name="AutoShape 7"/>
          <p:cNvSpPr>
            <a:spLocks/>
          </p:cNvSpPr>
          <p:nvPr/>
        </p:nvSpPr>
        <p:spPr bwMode="auto">
          <a:xfrm rot="-2578903">
            <a:off x="1730375" y="1584325"/>
            <a:ext cx="503238" cy="1673225"/>
          </a:xfrm>
          <a:prstGeom prst="rightBrace">
            <a:avLst>
              <a:gd name="adj1" fmla="val 30047"/>
              <a:gd name="adj2" fmla="val 50000"/>
            </a:avLst>
          </a:prstGeom>
          <a:noFill/>
          <a:ln w="9525">
            <a:solidFill>
              <a:srgbClr val="696464"/>
            </a:solidFill>
            <a:round/>
            <a:headEnd/>
            <a:tailEnd/>
          </a:ln>
        </p:spPr>
        <p:txBody>
          <a:bodyPr wrap="none" anchor="ctr"/>
          <a:lstStyle/>
          <a:p>
            <a:endParaRPr lang="en-US"/>
          </a:p>
        </p:txBody>
      </p:sp>
      <p:sp>
        <p:nvSpPr>
          <p:cNvPr id="6152" name="Rectangle 8"/>
          <p:cNvSpPr>
            <a:spLocks noChangeArrowheads="1"/>
          </p:cNvSpPr>
          <p:nvPr/>
        </p:nvSpPr>
        <p:spPr bwMode="auto">
          <a:xfrm>
            <a:off x="2000250" y="1643063"/>
            <a:ext cx="865188" cy="504825"/>
          </a:xfrm>
          <a:prstGeom prst="rect">
            <a:avLst/>
          </a:prstGeom>
          <a:solidFill>
            <a:srgbClr val="EAEAEA"/>
          </a:solidFill>
          <a:ln w="9525">
            <a:solidFill>
              <a:srgbClr val="B2B2B2"/>
            </a:solidFill>
            <a:miter lim="800000"/>
            <a:headEnd/>
            <a:tailEnd/>
          </a:ln>
        </p:spPr>
        <p:txBody>
          <a:bodyPr wrap="none" anchor="ctr"/>
          <a:lstStyle/>
          <a:p>
            <a:pPr algn="ctr"/>
            <a:r>
              <a:rPr lang="en-US" sz="2800" b="1">
                <a:solidFill>
                  <a:srgbClr val="CC0000"/>
                </a:solidFill>
                <a:latin typeface="Arial Narrow" pitchFamily="34" charset="0"/>
              </a:rPr>
              <a:t>80</a:t>
            </a:r>
            <a:endParaRPr lang="el-GR" sz="2800" b="1">
              <a:solidFill>
                <a:srgbClr val="CC0000"/>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428875" y="676275"/>
          <a:ext cx="9864725" cy="5416550"/>
        </p:xfrm>
        <a:graphic>
          <a:graphicData uri="http://schemas.openxmlformats.org/presentationml/2006/ole">
            <p:oleObj spid="_x0000_s7170" name="Γράφημα" r:id="rId4" imgW="9867967" imgH="5438843" progId="MSGraph.Chart.8">
              <p:embed followColorScheme="full"/>
            </p:oleObj>
          </a:graphicData>
        </a:graphic>
      </p:graphicFrame>
      <p:graphicFrame>
        <p:nvGraphicFramePr>
          <p:cNvPr id="7171" name="Object 3"/>
          <p:cNvGraphicFramePr>
            <a:graphicFrameLocks noChangeAspect="1"/>
          </p:cNvGraphicFramePr>
          <p:nvPr/>
        </p:nvGraphicFramePr>
        <p:xfrm>
          <a:off x="-396875" y="747713"/>
          <a:ext cx="7070725" cy="5681662"/>
        </p:xfrm>
        <a:graphic>
          <a:graphicData uri="http://schemas.openxmlformats.org/presentationml/2006/ole">
            <p:oleObj spid="_x0000_s7171" name="Γράφημα" r:id="rId5" imgW="7086735" imgH="5686357" progId="MSGraph.Chart.8">
              <p:embed followColorScheme="full"/>
            </p:oleObj>
          </a:graphicData>
        </a:graphic>
      </p:graphicFrame>
      <p:sp>
        <p:nvSpPr>
          <p:cNvPr id="7172" name="28 - Ορθογώνιο"/>
          <p:cNvSpPr>
            <a:spLocks noChangeArrowheads="1"/>
          </p:cNvSpPr>
          <p:nvPr/>
        </p:nvSpPr>
        <p:spPr bwMode="auto">
          <a:xfrm>
            <a:off x="0" y="0"/>
            <a:ext cx="9144000" cy="692150"/>
          </a:xfrm>
          <a:prstGeom prst="rect">
            <a:avLst/>
          </a:prstGeom>
          <a:noFill/>
          <a:ln w="50800" cap="rnd" cmpd="thickThin" algn="ctr">
            <a:noFill/>
            <a:miter lim="800000"/>
            <a:headEnd/>
            <a:tailEnd/>
          </a:ln>
        </p:spPr>
        <p:txBody>
          <a:bodyPr anchor="ctr"/>
          <a:lstStyle/>
          <a:p>
            <a:pPr algn="ctr"/>
            <a:r>
              <a:rPr lang="el-GR" sz="2400" b="1">
                <a:solidFill>
                  <a:srgbClr val="FFFFFF"/>
                </a:solidFill>
                <a:latin typeface="Arial Narrow" pitchFamily="34" charset="0"/>
              </a:rPr>
              <a:t>ΕΚΤΙΜΗΣΗ ΓΙΑ ΤΗΝ ΠΡΟΣΩΠΙΚΗ ΟΙΚΟΝΟΜΙΚΗ ΚΑΤΑΣΤΑΣΗ</a:t>
            </a:r>
            <a:endParaRPr lang="en-US" sz="2400" b="1">
              <a:solidFill>
                <a:srgbClr val="FFFFFF"/>
              </a:solidFill>
              <a:latin typeface="Arial Narrow" pitchFamily="34" charset="0"/>
            </a:endParaRPr>
          </a:p>
        </p:txBody>
      </p:sp>
      <p:sp>
        <p:nvSpPr>
          <p:cNvPr id="7173" name="Text Box 5"/>
          <p:cNvSpPr txBox="1">
            <a:spLocks noChangeArrowheads="1"/>
          </p:cNvSpPr>
          <p:nvPr/>
        </p:nvSpPr>
        <p:spPr bwMode="auto">
          <a:xfrm>
            <a:off x="0" y="836613"/>
            <a:ext cx="9144000" cy="800100"/>
          </a:xfrm>
          <a:prstGeom prst="rect">
            <a:avLst/>
          </a:prstGeom>
          <a:noFill/>
          <a:ln w="9525">
            <a:noFill/>
            <a:miter lim="800000"/>
            <a:headEnd/>
            <a:tailEnd/>
          </a:ln>
        </p:spPr>
        <p:txBody>
          <a:bodyPr>
            <a:spAutoFit/>
          </a:bodyPr>
          <a:lstStyle/>
          <a:p>
            <a:pPr algn="ctr"/>
            <a:r>
              <a:rPr lang="el-GR" sz="1600" b="1">
                <a:solidFill>
                  <a:srgbClr val="000099"/>
                </a:solidFill>
                <a:latin typeface="Arial Narrow" pitchFamily="34" charset="0"/>
              </a:rPr>
              <a:t>Πώς πιστεύετε ότι θα είναι </a:t>
            </a:r>
            <a:r>
              <a:rPr lang="el-GR" sz="1600" b="1" u="sng">
                <a:solidFill>
                  <a:srgbClr val="000099"/>
                </a:solidFill>
                <a:latin typeface="Arial Narrow" pitchFamily="34" charset="0"/>
              </a:rPr>
              <a:t>η προσωπική σας </a:t>
            </a:r>
            <a:r>
              <a:rPr lang="el-GR" sz="1600" b="1">
                <a:solidFill>
                  <a:srgbClr val="000099"/>
                </a:solidFill>
                <a:latin typeface="Arial Narrow" pitchFamily="34" charset="0"/>
              </a:rPr>
              <a:t>οικονομική κατάσταση τον επόμενο χρόνο</a:t>
            </a:r>
          </a:p>
          <a:p>
            <a:pPr algn="ctr"/>
            <a:r>
              <a:rPr lang="el-GR" sz="1600" b="1">
                <a:solidFill>
                  <a:srgbClr val="000099"/>
                </a:solidFill>
                <a:latin typeface="Arial Narrow" pitchFamily="34" charset="0"/>
              </a:rPr>
              <a:t>(τους επόμενους δώδεκα (12) μήνες), πιστεύετε πως…</a:t>
            </a:r>
          </a:p>
          <a:p>
            <a:pPr algn="ctr"/>
            <a:r>
              <a:rPr lang="el-GR" sz="1400" b="1">
                <a:solidFill>
                  <a:srgbClr val="990000"/>
                </a:solidFill>
                <a:latin typeface="Arial Narrow" pitchFamily="34" charset="0"/>
              </a:rPr>
              <a:t>(Σύνολο δείγματος μισθωτών / ανέργων, %)</a:t>
            </a:r>
          </a:p>
        </p:txBody>
      </p:sp>
      <p:sp>
        <p:nvSpPr>
          <p:cNvPr id="7174" name="Line 5"/>
          <p:cNvSpPr>
            <a:spLocks noChangeShapeType="1"/>
          </p:cNvSpPr>
          <p:nvPr/>
        </p:nvSpPr>
        <p:spPr bwMode="auto">
          <a:xfrm flipH="1">
            <a:off x="5572125" y="1860550"/>
            <a:ext cx="0" cy="4497388"/>
          </a:xfrm>
          <a:prstGeom prst="line">
            <a:avLst/>
          </a:prstGeom>
          <a:noFill/>
          <a:ln w="19050">
            <a:solidFill>
              <a:srgbClr val="808080"/>
            </a:solidFill>
            <a:prstDash val="dash"/>
            <a:round/>
            <a:headEnd/>
            <a:tailEnd/>
          </a:ln>
        </p:spPr>
        <p:txBody>
          <a:bodyPr/>
          <a:lstStyle/>
          <a:p>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Προβολή στην οθόνη (4:3)</PresentationFormat>
  <Paragraphs>182</Paragraphs>
  <Slides>30</Slides>
  <Notes>30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30</vt:i4>
      </vt:variant>
    </vt:vector>
  </HeadingPairs>
  <TitlesOfParts>
    <vt:vector size="32" baseType="lpstr">
      <vt:lpstr>Θέμα του Office</vt:lpstr>
      <vt:lpstr>Γράφημα του Microsoft Graph</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Fujitsu</dc:creator>
  <cp:lastModifiedBy>Fujitsu</cp:lastModifiedBy>
  <cp:revision>1</cp:revision>
  <dcterms:created xsi:type="dcterms:W3CDTF">2011-02-13T18:08:39Z</dcterms:created>
  <dcterms:modified xsi:type="dcterms:W3CDTF">2011-02-13T18:10:27Z</dcterms:modified>
</cp:coreProperties>
</file>